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8" r:id="rId3"/>
    <p:sldId id="260" r:id="rId4"/>
    <p:sldId id="264" r:id="rId5"/>
    <p:sldId id="266" r:id="rId6"/>
    <p:sldId id="268" r:id="rId7"/>
  </p:sldIdLst>
  <p:sldSz cx="9144000" cy="6858000" type="screen4x3"/>
  <p:notesSz cx="6858000" cy="9144000"/>
  <p:defaultTextStyle>
    <a:defPPr>
      <a:defRPr lang="id-ID"/>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9" d="100"/>
          <a:sy n="69" d="100"/>
        </p:scale>
        <p:origin x="-1416" y="-9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id-ID"/>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id-ID"/>
          </a:p>
        </p:txBody>
      </p:sp>
      <p:sp>
        <p:nvSpPr>
          <p:cNvPr id="4" name="Date Placeholder 3"/>
          <p:cNvSpPr>
            <a:spLocks noGrp="1"/>
          </p:cNvSpPr>
          <p:nvPr>
            <p:ph type="dt" sz="half" idx="10"/>
          </p:nvPr>
        </p:nvSpPr>
        <p:spPr/>
        <p:txBody>
          <a:bodyPr/>
          <a:lstStyle/>
          <a:p>
            <a:fld id="{C92FCF45-B17D-4432-B8F6-7FA97598EE3B}" type="datetimeFigureOut">
              <a:rPr lang="id-ID" smtClean="0"/>
              <a:t>08/12/2016</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4733CB7A-BD44-4E4E-BA6B-6DA02862761E}" type="slidenum">
              <a:rPr lang="id-ID" smtClean="0"/>
              <a:t>‹#›</a:t>
            </a:fld>
            <a:endParaRPr lang="id-ID"/>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id-ID"/>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Date Placeholder 3"/>
          <p:cNvSpPr>
            <a:spLocks noGrp="1"/>
          </p:cNvSpPr>
          <p:nvPr>
            <p:ph type="dt" sz="half" idx="10"/>
          </p:nvPr>
        </p:nvSpPr>
        <p:spPr/>
        <p:txBody>
          <a:bodyPr/>
          <a:lstStyle/>
          <a:p>
            <a:fld id="{C92FCF45-B17D-4432-B8F6-7FA97598EE3B}" type="datetimeFigureOut">
              <a:rPr lang="id-ID" smtClean="0"/>
              <a:t>08/12/2016</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4733CB7A-BD44-4E4E-BA6B-6DA02862761E}" type="slidenum">
              <a:rPr lang="id-ID" smtClean="0"/>
              <a:t>‹#›</a:t>
            </a:fld>
            <a:endParaRPr lang="id-ID"/>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id-ID"/>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Date Placeholder 3"/>
          <p:cNvSpPr>
            <a:spLocks noGrp="1"/>
          </p:cNvSpPr>
          <p:nvPr>
            <p:ph type="dt" sz="half" idx="10"/>
          </p:nvPr>
        </p:nvSpPr>
        <p:spPr/>
        <p:txBody>
          <a:bodyPr/>
          <a:lstStyle/>
          <a:p>
            <a:fld id="{C92FCF45-B17D-4432-B8F6-7FA97598EE3B}" type="datetimeFigureOut">
              <a:rPr lang="id-ID" smtClean="0"/>
              <a:t>08/12/2016</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4733CB7A-BD44-4E4E-BA6B-6DA02862761E}" type="slidenum">
              <a:rPr lang="id-ID" smtClean="0"/>
              <a:t>‹#›</a:t>
            </a:fld>
            <a:endParaRPr lang="id-ID"/>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id-ID"/>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Date Placeholder 3"/>
          <p:cNvSpPr>
            <a:spLocks noGrp="1"/>
          </p:cNvSpPr>
          <p:nvPr>
            <p:ph type="dt" sz="half" idx="10"/>
          </p:nvPr>
        </p:nvSpPr>
        <p:spPr/>
        <p:txBody>
          <a:bodyPr/>
          <a:lstStyle/>
          <a:p>
            <a:fld id="{C92FCF45-B17D-4432-B8F6-7FA97598EE3B}" type="datetimeFigureOut">
              <a:rPr lang="id-ID" smtClean="0"/>
              <a:t>08/12/2016</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4733CB7A-BD44-4E4E-BA6B-6DA02862761E}" type="slidenum">
              <a:rPr lang="id-ID" smtClean="0"/>
              <a:t>‹#›</a:t>
            </a:fld>
            <a:endParaRPr lang="id-ID"/>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id-ID"/>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C92FCF45-B17D-4432-B8F6-7FA97598EE3B}" type="datetimeFigureOut">
              <a:rPr lang="id-ID" smtClean="0"/>
              <a:t>08/12/2016</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4733CB7A-BD44-4E4E-BA6B-6DA02862761E}" type="slidenum">
              <a:rPr lang="id-ID" smtClean="0"/>
              <a:t>‹#›</a:t>
            </a:fld>
            <a:endParaRPr lang="id-ID"/>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id-ID"/>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5" name="Date Placeholder 4"/>
          <p:cNvSpPr>
            <a:spLocks noGrp="1"/>
          </p:cNvSpPr>
          <p:nvPr>
            <p:ph type="dt" sz="half" idx="10"/>
          </p:nvPr>
        </p:nvSpPr>
        <p:spPr/>
        <p:txBody>
          <a:bodyPr/>
          <a:lstStyle/>
          <a:p>
            <a:fld id="{C92FCF45-B17D-4432-B8F6-7FA97598EE3B}" type="datetimeFigureOut">
              <a:rPr lang="id-ID" smtClean="0"/>
              <a:t>08/12/2016</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p>
            <a:fld id="{4733CB7A-BD44-4E4E-BA6B-6DA02862761E}" type="slidenum">
              <a:rPr lang="id-ID" smtClean="0"/>
              <a:t>‹#›</a:t>
            </a:fld>
            <a:endParaRPr lang="id-ID"/>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id-ID"/>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7" name="Date Placeholder 6"/>
          <p:cNvSpPr>
            <a:spLocks noGrp="1"/>
          </p:cNvSpPr>
          <p:nvPr>
            <p:ph type="dt" sz="half" idx="10"/>
          </p:nvPr>
        </p:nvSpPr>
        <p:spPr/>
        <p:txBody>
          <a:bodyPr/>
          <a:lstStyle/>
          <a:p>
            <a:fld id="{C92FCF45-B17D-4432-B8F6-7FA97598EE3B}" type="datetimeFigureOut">
              <a:rPr lang="id-ID" smtClean="0"/>
              <a:t>08/12/2016</a:t>
            </a:fld>
            <a:endParaRPr lang="id-ID"/>
          </a:p>
        </p:txBody>
      </p:sp>
      <p:sp>
        <p:nvSpPr>
          <p:cNvPr id="8" name="Footer Placeholder 7"/>
          <p:cNvSpPr>
            <a:spLocks noGrp="1"/>
          </p:cNvSpPr>
          <p:nvPr>
            <p:ph type="ftr" sz="quarter" idx="11"/>
          </p:nvPr>
        </p:nvSpPr>
        <p:spPr/>
        <p:txBody>
          <a:bodyPr/>
          <a:lstStyle/>
          <a:p>
            <a:endParaRPr lang="id-ID"/>
          </a:p>
        </p:txBody>
      </p:sp>
      <p:sp>
        <p:nvSpPr>
          <p:cNvPr id="9" name="Slide Number Placeholder 8"/>
          <p:cNvSpPr>
            <a:spLocks noGrp="1"/>
          </p:cNvSpPr>
          <p:nvPr>
            <p:ph type="sldNum" sz="quarter" idx="12"/>
          </p:nvPr>
        </p:nvSpPr>
        <p:spPr/>
        <p:txBody>
          <a:bodyPr/>
          <a:lstStyle/>
          <a:p>
            <a:fld id="{4733CB7A-BD44-4E4E-BA6B-6DA02862761E}" type="slidenum">
              <a:rPr lang="id-ID" smtClean="0"/>
              <a:t>‹#›</a:t>
            </a:fld>
            <a:endParaRPr lang="id-ID"/>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id-ID"/>
          </a:p>
        </p:txBody>
      </p:sp>
      <p:sp>
        <p:nvSpPr>
          <p:cNvPr id="3" name="Date Placeholder 2"/>
          <p:cNvSpPr>
            <a:spLocks noGrp="1"/>
          </p:cNvSpPr>
          <p:nvPr>
            <p:ph type="dt" sz="half" idx="10"/>
          </p:nvPr>
        </p:nvSpPr>
        <p:spPr/>
        <p:txBody>
          <a:bodyPr/>
          <a:lstStyle/>
          <a:p>
            <a:fld id="{C92FCF45-B17D-4432-B8F6-7FA97598EE3B}" type="datetimeFigureOut">
              <a:rPr lang="id-ID" smtClean="0"/>
              <a:t>08/12/2016</a:t>
            </a:fld>
            <a:endParaRPr lang="id-ID"/>
          </a:p>
        </p:txBody>
      </p:sp>
      <p:sp>
        <p:nvSpPr>
          <p:cNvPr id="4" name="Footer Placeholder 3"/>
          <p:cNvSpPr>
            <a:spLocks noGrp="1"/>
          </p:cNvSpPr>
          <p:nvPr>
            <p:ph type="ftr" sz="quarter" idx="11"/>
          </p:nvPr>
        </p:nvSpPr>
        <p:spPr/>
        <p:txBody>
          <a:bodyPr/>
          <a:lstStyle/>
          <a:p>
            <a:endParaRPr lang="id-ID"/>
          </a:p>
        </p:txBody>
      </p:sp>
      <p:sp>
        <p:nvSpPr>
          <p:cNvPr id="5" name="Slide Number Placeholder 4"/>
          <p:cNvSpPr>
            <a:spLocks noGrp="1"/>
          </p:cNvSpPr>
          <p:nvPr>
            <p:ph type="sldNum" sz="quarter" idx="12"/>
          </p:nvPr>
        </p:nvSpPr>
        <p:spPr/>
        <p:txBody>
          <a:bodyPr/>
          <a:lstStyle/>
          <a:p>
            <a:fld id="{4733CB7A-BD44-4E4E-BA6B-6DA02862761E}" type="slidenum">
              <a:rPr lang="id-ID" smtClean="0"/>
              <a:t>‹#›</a:t>
            </a:fld>
            <a:endParaRPr lang="id-ID"/>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92FCF45-B17D-4432-B8F6-7FA97598EE3B}" type="datetimeFigureOut">
              <a:rPr lang="id-ID" smtClean="0"/>
              <a:t>08/12/2016</a:t>
            </a:fld>
            <a:endParaRPr lang="id-ID"/>
          </a:p>
        </p:txBody>
      </p:sp>
      <p:sp>
        <p:nvSpPr>
          <p:cNvPr id="3" name="Footer Placeholder 2"/>
          <p:cNvSpPr>
            <a:spLocks noGrp="1"/>
          </p:cNvSpPr>
          <p:nvPr>
            <p:ph type="ftr" sz="quarter" idx="11"/>
          </p:nvPr>
        </p:nvSpPr>
        <p:spPr/>
        <p:txBody>
          <a:bodyPr/>
          <a:lstStyle/>
          <a:p>
            <a:endParaRPr lang="id-ID"/>
          </a:p>
        </p:txBody>
      </p:sp>
      <p:sp>
        <p:nvSpPr>
          <p:cNvPr id="4" name="Slide Number Placeholder 3"/>
          <p:cNvSpPr>
            <a:spLocks noGrp="1"/>
          </p:cNvSpPr>
          <p:nvPr>
            <p:ph type="sldNum" sz="quarter" idx="12"/>
          </p:nvPr>
        </p:nvSpPr>
        <p:spPr/>
        <p:txBody>
          <a:bodyPr/>
          <a:lstStyle/>
          <a:p>
            <a:fld id="{4733CB7A-BD44-4E4E-BA6B-6DA02862761E}" type="slidenum">
              <a:rPr lang="id-ID" smtClean="0"/>
              <a:t>‹#›</a:t>
            </a:fld>
            <a:endParaRPr lang="id-ID"/>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id-ID"/>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92FCF45-B17D-4432-B8F6-7FA97598EE3B}" type="datetimeFigureOut">
              <a:rPr lang="id-ID" smtClean="0"/>
              <a:t>08/12/2016</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p>
            <a:fld id="{4733CB7A-BD44-4E4E-BA6B-6DA02862761E}" type="slidenum">
              <a:rPr lang="id-ID" smtClean="0"/>
              <a:t>‹#›</a:t>
            </a:fld>
            <a:endParaRPr lang="id-ID"/>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id-ID"/>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d-ID"/>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92FCF45-B17D-4432-B8F6-7FA97598EE3B}" type="datetimeFigureOut">
              <a:rPr lang="id-ID" smtClean="0"/>
              <a:t>08/12/2016</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p>
            <a:fld id="{4733CB7A-BD44-4E4E-BA6B-6DA02862761E}" type="slidenum">
              <a:rPr lang="id-ID" smtClean="0"/>
              <a:t>‹#›</a:t>
            </a:fld>
            <a:endParaRPr lang="id-ID"/>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id-ID"/>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92FCF45-B17D-4432-B8F6-7FA97598EE3B}" type="datetimeFigureOut">
              <a:rPr lang="id-ID" smtClean="0"/>
              <a:t>08/12/2016</a:t>
            </a:fld>
            <a:endParaRPr lang="id-ID"/>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d-ID"/>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733CB7A-BD44-4E4E-BA6B-6DA02862761E}" type="slidenum">
              <a:rPr lang="id-ID" smtClean="0"/>
              <a:t>‹#›</a:t>
            </a:fld>
            <a:endParaRPr lang="id-ID"/>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id-ID"/>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id-ID" dirty="0" smtClean="0"/>
              <a:t>POLITICAL ECONOMY</a:t>
            </a:r>
            <a:endParaRPr lang="id-ID" dirty="0"/>
          </a:p>
        </p:txBody>
      </p:sp>
      <p:sp>
        <p:nvSpPr>
          <p:cNvPr id="3" name="Subtitle 2"/>
          <p:cNvSpPr>
            <a:spLocks noGrp="1"/>
          </p:cNvSpPr>
          <p:nvPr>
            <p:ph type="subTitle" idx="1"/>
          </p:nvPr>
        </p:nvSpPr>
        <p:spPr/>
        <p:txBody>
          <a:bodyPr/>
          <a:lstStyle/>
          <a:p>
            <a:endParaRPr lang="id-ID"/>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p:txBody>
          <a:bodyPr/>
          <a:lstStyle/>
          <a:p>
            <a:r>
              <a:rPr lang="en-US"/>
              <a:t>Politics and Markets</a:t>
            </a:r>
          </a:p>
        </p:txBody>
      </p:sp>
      <p:sp>
        <p:nvSpPr>
          <p:cNvPr id="12291" name="Rectangle 3"/>
          <p:cNvSpPr>
            <a:spLocks noGrp="1" noChangeArrowheads="1"/>
          </p:cNvSpPr>
          <p:nvPr>
            <p:ph type="body" idx="1"/>
          </p:nvPr>
        </p:nvSpPr>
        <p:spPr/>
        <p:txBody>
          <a:bodyPr>
            <a:normAutofit fontScale="92500" lnSpcReduction="10000"/>
          </a:bodyPr>
          <a:lstStyle/>
          <a:p>
            <a:pPr>
              <a:lnSpc>
                <a:spcPct val="90000"/>
              </a:lnSpc>
            </a:pPr>
            <a:r>
              <a:rPr lang="en-US" sz="2800"/>
              <a:t>Role of the state in liberal democracies: to induce economic performance</a:t>
            </a:r>
          </a:p>
          <a:p>
            <a:pPr>
              <a:lnSpc>
                <a:spcPct val="90000"/>
              </a:lnSpc>
            </a:pPr>
            <a:r>
              <a:rPr lang="en-US" sz="2800"/>
              <a:t>Pluralist Approach</a:t>
            </a:r>
          </a:p>
          <a:p>
            <a:pPr lvl="1">
              <a:lnSpc>
                <a:spcPct val="90000"/>
              </a:lnSpc>
            </a:pPr>
            <a:r>
              <a:rPr lang="en-US" sz="2400"/>
              <a:t>The state is a neutral arena</a:t>
            </a:r>
          </a:p>
          <a:p>
            <a:pPr lvl="1">
              <a:lnSpc>
                <a:spcPct val="90000"/>
              </a:lnSpc>
            </a:pPr>
            <a:r>
              <a:rPr lang="en-US" sz="2400"/>
              <a:t>Actors have varying particular interests</a:t>
            </a:r>
          </a:p>
          <a:p>
            <a:pPr lvl="1">
              <a:lnSpc>
                <a:spcPct val="90000"/>
              </a:lnSpc>
            </a:pPr>
            <a:r>
              <a:rPr lang="en-US" sz="2400"/>
              <a:t>State has no intrinsic interests</a:t>
            </a:r>
          </a:p>
          <a:p>
            <a:pPr lvl="1">
              <a:lnSpc>
                <a:spcPct val="90000"/>
              </a:lnSpc>
            </a:pPr>
            <a:r>
              <a:rPr lang="en-US" sz="2400"/>
              <a:t>The study of politics is about government processes </a:t>
            </a:r>
          </a:p>
          <a:p>
            <a:pPr>
              <a:lnSpc>
                <a:spcPct val="90000"/>
              </a:lnSpc>
            </a:pPr>
            <a:r>
              <a:rPr lang="en-US" sz="2800"/>
              <a:t>Class Approach</a:t>
            </a:r>
          </a:p>
          <a:p>
            <a:pPr lvl="1">
              <a:lnSpc>
                <a:spcPct val="90000"/>
              </a:lnSpc>
            </a:pPr>
            <a:r>
              <a:rPr lang="en-US" sz="2400"/>
              <a:t>There are common class interests</a:t>
            </a:r>
          </a:p>
          <a:p>
            <a:pPr lvl="1">
              <a:lnSpc>
                <a:spcPct val="90000"/>
              </a:lnSpc>
            </a:pPr>
            <a:r>
              <a:rPr lang="en-US" sz="2400"/>
              <a:t>The ruling class controls the agenda</a:t>
            </a:r>
          </a:p>
          <a:p>
            <a:pPr lvl="1">
              <a:lnSpc>
                <a:spcPct val="90000"/>
              </a:lnSpc>
            </a:pPr>
            <a:r>
              <a:rPr lang="en-US" sz="2400"/>
              <a:t>It implements policy</a:t>
            </a:r>
          </a:p>
          <a:p>
            <a:pPr lvl="1">
              <a:lnSpc>
                <a:spcPct val="90000"/>
              </a:lnSpc>
            </a:pPr>
            <a:r>
              <a:rPr lang="en-US" sz="2400"/>
              <a:t>Thereby reducing popular influence</a:t>
            </a:r>
          </a:p>
          <a:p>
            <a:pPr lvl="1">
              <a:lnSpc>
                <a:spcPct val="90000"/>
              </a:lnSpc>
            </a:pPr>
            <a:endParaRPr lang="en-US" sz="240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p:txBody>
          <a:bodyPr/>
          <a:lstStyle/>
          <a:p>
            <a:r>
              <a:rPr lang="en-US"/>
              <a:t>Needs of the state</a:t>
            </a:r>
          </a:p>
        </p:txBody>
      </p:sp>
      <p:sp>
        <p:nvSpPr>
          <p:cNvPr id="13315" name="Rectangle 3"/>
          <p:cNvSpPr>
            <a:spLocks noGrp="1" noChangeArrowheads="1"/>
          </p:cNvSpPr>
          <p:nvPr>
            <p:ph type="body" idx="1"/>
          </p:nvPr>
        </p:nvSpPr>
        <p:spPr/>
        <p:txBody>
          <a:bodyPr/>
          <a:lstStyle/>
          <a:p>
            <a:pPr>
              <a:lnSpc>
                <a:spcPct val="90000"/>
              </a:lnSpc>
            </a:pPr>
            <a:r>
              <a:rPr lang="en-US"/>
              <a:t>The state needs satisfactory economic performance from private asset controllers for</a:t>
            </a:r>
          </a:p>
          <a:p>
            <a:pPr lvl="1">
              <a:lnSpc>
                <a:spcPct val="90000"/>
              </a:lnSpc>
            </a:pPr>
            <a:r>
              <a:rPr lang="en-US"/>
              <a:t>Stability</a:t>
            </a:r>
          </a:p>
          <a:p>
            <a:pPr lvl="1">
              <a:lnSpc>
                <a:spcPct val="90000"/>
              </a:lnSpc>
            </a:pPr>
            <a:r>
              <a:rPr lang="en-US"/>
              <a:t>Revenue </a:t>
            </a:r>
          </a:p>
          <a:p>
            <a:pPr>
              <a:lnSpc>
                <a:spcPct val="90000"/>
              </a:lnSpc>
            </a:pPr>
            <a:r>
              <a:rPr lang="en-US"/>
              <a:t>So the state</a:t>
            </a:r>
          </a:p>
          <a:p>
            <a:pPr lvl="1">
              <a:lnSpc>
                <a:spcPct val="90000"/>
              </a:lnSpc>
            </a:pPr>
            <a:r>
              <a:rPr lang="en-US"/>
              <a:t>Avoids reducing the confidence of business</a:t>
            </a:r>
          </a:p>
          <a:p>
            <a:pPr lvl="1">
              <a:lnSpc>
                <a:spcPct val="90000"/>
              </a:lnSpc>
            </a:pPr>
            <a:r>
              <a:rPr lang="en-US"/>
              <a:t>Induces performance with incentives</a:t>
            </a: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p:cNvSpPr>
            <a:spLocks noGrp="1" noChangeArrowheads="1"/>
          </p:cNvSpPr>
          <p:nvPr>
            <p:ph type="title"/>
          </p:nvPr>
        </p:nvSpPr>
        <p:spPr/>
        <p:txBody>
          <a:bodyPr/>
          <a:lstStyle/>
          <a:p>
            <a:r>
              <a:rPr lang="en-US"/>
              <a:t>Changing the terms</a:t>
            </a:r>
          </a:p>
        </p:txBody>
      </p:sp>
      <p:sp>
        <p:nvSpPr>
          <p:cNvPr id="38915" name="Rectangle 3"/>
          <p:cNvSpPr>
            <a:spLocks noGrp="1" noChangeArrowheads="1"/>
          </p:cNvSpPr>
          <p:nvPr>
            <p:ph type="body" idx="1"/>
          </p:nvPr>
        </p:nvSpPr>
        <p:spPr/>
        <p:txBody>
          <a:bodyPr/>
          <a:lstStyle/>
          <a:p>
            <a:r>
              <a:rPr lang="en-US"/>
              <a:t>Losers in the market can change the rules if they have sufficient political influence</a:t>
            </a:r>
          </a:p>
          <a:p>
            <a:r>
              <a:rPr lang="en-US"/>
              <a:t>Given the comments of Olson (“collective action problem”) and Lindblom (“privileged position of business”), these will be oligopolistic firms see Sugar or Steel</a:t>
            </a: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p:txBody>
          <a:bodyPr/>
          <a:lstStyle/>
          <a:p>
            <a:r>
              <a:rPr lang="en-US"/>
              <a:t>The Historical Record</a:t>
            </a:r>
          </a:p>
        </p:txBody>
      </p:sp>
      <p:sp>
        <p:nvSpPr>
          <p:cNvPr id="9219" name="Rectangle 3"/>
          <p:cNvSpPr>
            <a:spLocks noGrp="1" noChangeArrowheads="1"/>
          </p:cNvSpPr>
          <p:nvPr>
            <p:ph type="body" idx="1"/>
          </p:nvPr>
        </p:nvSpPr>
        <p:spPr/>
        <p:txBody>
          <a:bodyPr>
            <a:normAutofit lnSpcReduction="10000"/>
          </a:bodyPr>
          <a:lstStyle/>
          <a:p>
            <a:pPr>
              <a:lnSpc>
                <a:spcPct val="90000"/>
              </a:lnSpc>
            </a:pPr>
            <a:r>
              <a:rPr lang="en-US" sz="2000" b="1"/>
              <a:t>Portugal 1494 to 1580</a:t>
            </a:r>
            <a:r>
              <a:rPr lang="en-US" sz="2000"/>
              <a:t> (end of Italian Wars to Spanish invasion of Portugal) Based on Portugal's dominance in navigation </a:t>
            </a:r>
          </a:p>
          <a:p>
            <a:pPr lvl="1">
              <a:lnSpc>
                <a:spcPct val="90000"/>
              </a:lnSpc>
            </a:pPr>
            <a:r>
              <a:rPr lang="en-US" sz="1800"/>
              <a:t>Hegemonic pretender: Spain </a:t>
            </a:r>
          </a:p>
          <a:p>
            <a:pPr>
              <a:lnSpc>
                <a:spcPct val="90000"/>
              </a:lnSpc>
            </a:pPr>
            <a:r>
              <a:rPr lang="en-US" sz="2000" b="1"/>
              <a:t>Holland 1580 to 1688</a:t>
            </a:r>
            <a:r>
              <a:rPr lang="en-US" sz="2000"/>
              <a:t> (1579 Treaty of Utrecht marks the foundation of the Dutch Republic to William of Orange's arrival in England) Based on Dutch control of credit and money </a:t>
            </a:r>
          </a:p>
          <a:p>
            <a:pPr lvl="1">
              <a:lnSpc>
                <a:spcPct val="90000"/>
              </a:lnSpc>
            </a:pPr>
            <a:r>
              <a:rPr lang="en-US" sz="1800"/>
              <a:t>Hegemonic pretender: England </a:t>
            </a:r>
          </a:p>
          <a:p>
            <a:pPr>
              <a:lnSpc>
                <a:spcPct val="90000"/>
              </a:lnSpc>
            </a:pPr>
            <a:r>
              <a:rPr lang="en-US" sz="2000" b="1"/>
              <a:t>Britain 1688 to 1792</a:t>
            </a:r>
            <a:r>
              <a:rPr lang="en-US" sz="2000"/>
              <a:t> (Glorious Revolution to Napoleonic Wars) Based on British textiles and command of the High Seas </a:t>
            </a:r>
          </a:p>
          <a:p>
            <a:pPr lvl="1">
              <a:lnSpc>
                <a:spcPct val="90000"/>
              </a:lnSpc>
            </a:pPr>
            <a:r>
              <a:rPr lang="en-US" sz="1800"/>
              <a:t>Hegemonic pretender: France </a:t>
            </a:r>
          </a:p>
          <a:p>
            <a:pPr>
              <a:lnSpc>
                <a:spcPct val="90000"/>
              </a:lnSpc>
            </a:pPr>
            <a:r>
              <a:rPr lang="en-US" sz="2000" b="1"/>
              <a:t>Britain 1815 to 1914</a:t>
            </a:r>
            <a:r>
              <a:rPr lang="en-US" sz="2000"/>
              <a:t> (Congress of Vienna to World War I) Based on British industrial supremacy and railroads </a:t>
            </a:r>
          </a:p>
          <a:p>
            <a:pPr lvl="1">
              <a:lnSpc>
                <a:spcPct val="90000"/>
              </a:lnSpc>
            </a:pPr>
            <a:r>
              <a:rPr lang="en-US" sz="1800"/>
              <a:t>Hegemonic pretender: Germany </a:t>
            </a:r>
          </a:p>
          <a:p>
            <a:pPr>
              <a:lnSpc>
                <a:spcPct val="90000"/>
              </a:lnSpc>
            </a:pPr>
            <a:r>
              <a:rPr lang="en-US" sz="2000" b="1"/>
              <a:t>United States 1945 to 1971</a:t>
            </a:r>
            <a:r>
              <a:rPr lang="en-US" sz="2000"/>
              <a:t> Based on Petroleum and the Internal Combustion Engine </a:t>
            </a:r>
          </a:p>
          <a:p>
            <a:pPr lvl="1">
              <a:lnSpc>
                <a:spcPct val="90000"/>
              </a:lnSpc>
            </a:pPr>
            <a:r>
              <a:rPr lang="en-US" sz="1800"/>
              <a:t>Hegemonic pretender: the USSR </a:t>
            </a: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p:txBody>
          <a:bodyPr/>
          <a:lstStyle/>
          <a:p>
            <a:r>
              <a:rPr lang="en-US" sz="3600" b="1"/>
              <a:t>What does the Hegemon Do?</a:t>
            </a:r>
            <a:r>
              <a:rPr lang="en-US" sz="3600"/>
              <a:t> </a:t>
            </a:r>
          </a:p>
        </p:txBody>
      </p:sp>
      <p:sp>
        <p:nvSpPr>
          <p:cNvPr id="10243" name="Rectangle 3"/>
          <p:cNvSpPr>
            <a:spLocks noGrp="1" noChangeArrowheads="1"/>
          </p:cNvSpPr>
          <p:nvPr>
            <p:ph type="body" idx="1"/>
          </p:nvPr>
        </p:nvSpPr>
        <p:spPr/>
        <p:txBody>
          <a:bodyPr/>
          <a:lstStyle/>
          <a:p>
            <a:pPr>
              <a:lnSpc>
                <a:spcPct val="90000"/>
              </a:lnSpc>
            </a:pPr>
            <a:r>
              <a:rPr lang="en-US" sz="2000"/>
              <a:t>The system is a collective good which means that it is plagued by a "free rider" syndrome. Thus, the hegemon must induce or coerce other states to support the system The US system tries to produce democracy and capitalism, thus it champions human rights and free trade. Other nations will try to enjoy the benefits of these institutions, but will try to avoid paying the costs of producing them. Thus, the US must remain committed to free trade even if its major trading partners erect barriers to trade. The US can erect its own barriers, but then the system will collapse. </a:t>
            </a:r>
          </a:p>
          <a:p>
            <a:pPr>
              <a:lnSpc>
                <a:spcPct val="90000"/>
              </a:lnSpc>
            </a:pPr>
            <a:r>
              <a:rPr lang="en-US" sz="2000"/>
              <a:t>Over time, there is an uneven growth of power within the system as new technologies and methods are developed. An unstable system will result if economic, technological, and other changes erode the international hierarchy and undermine the position of the dominant state. Pretenders to hegemonic control will emerge if the benefits of the system are viewed as unacceptably unfair. </a:t>
            </a:r>
            <a:endParaRPr lang="en-US" sz="280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TotalTime>
  <Words>452</Words>
  <Application>Microsoft Office PowerPoint</Application>
  <PresentationFormat>On-screen Show (4:3)</PresentationFormat>
  <Paragraphs>37</Paragraphs>
  <Slides>6</Slides>
  <Notes>0</Notes>
  <HiddenSlides>0</HiddenSlides>
  <MMClips>0</MMClips>
  <ScaleCrop>false</ScaleCrop>
  <HeadingPairs>
    <vt:vector size="4" baseType="variant">
      <vt:variant>
        <vt:lpstr>Theme</vt:lpstr>
      </vt:variant>
      <vt:variant>
        <vt:i4>1</vt:i4>
      </vt:variant>
      <vt:variant>
        <vt:lpstr>Slide Titles</vt:lpstr>
      </vt:variant>
      <vt:variant>
        <vt:i4>6</vt:i4>
      </vt:variant>
    </vt:vector>
  </HeadingPairs>
  <TitlesOfParts>
    <vt:vector size="7" baseType="lpstr">
      <vt:lpstr>Office Theme</vt:lpstr>
      <vt:lpstr>POLITICAL ECONOMY</vt:lpstr>
      <vt:lpstr>Politics and Markets</vt:lpstr>
      <vt:lpstr>Needs of the state</vt:lpstr>
      <vt:lpstr>Changing the terms</vt:lpstr>
      <vt:lpstr>The Historical Record</vt:lpstr>
      <vt:lpstr>What does the Hegemon Do? </vt:lpstr>
    </vt:vector>
  </TitlesOfParts>
  <Company>Hewlett-Packard</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POLITICAL ECONOMY</dc:title>
  <dc:creator>neni</dc:creator>
  <cp:lastModifiedBy>OWNER</cp:lastModifiedBy>
  <cp:revision>2</cp:revision>
  <dcterms:created xsi:type="dcterms:W3CDTF">2014-10-01T09:06:49Z</dcterms:created>
  <dcterms:modified xsi:type="dcterms:W3CDTF">2016-12-08T09:30:41Z</dcterms:modified>
</cp:coreProperties>
</file>