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74"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4E14C0-EAE8-4042-8DA2-ADE96D07ED8C}"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id-ID"/>
        </a:p>
      </dgm:t>
    </dgm:pt>
    <dgm:pt modelId="{84191857-3EF6-4DE2-B0F5-6B2AFB9BC8CC}">
      <dgm:prSet phldrT="[Text]"/>
      <dgm:spPr/>
      <dgm:t>
        <a:bodyPr/>
        <a:lstStyle/>
        <a:p>
          <a:r>
            <a:rPr lang="id-ID"/>
            <a:t>produktivitas rendah</a:t>
          </a:r>
        </a:p>
      </dgm:t>
    </dgm:pt>
    <dgm:pt modelId="{2A811C18-F96C-4F2A-A093-E46E55547A07}" type="parTrans" cxnId="{7F042615-3F90-4AEA-A848-E4ECFD804C3A}">
      <dgm:prSet/>
      <dgm:spPr/>
      <dgm:t>
        <a:bodyPr/>
        <a:lstStyle/>
        <a:p>
          <a:endParaRPr lang="id-ID"/>
        </a:p>
      </dgm:t>
    </dgm:pt>
    <dgm:pt modelId="{2DB76316-8701-4412-BB13-76BA1F516931}" type="sibTrans" cxnId="{7F042615-3F90-4AEA-A848-E4ECFD804C3A}">
      <dgm:prSet/>
      <dgm:spPr/>
      <dgm:t>
        <a:bodyPr/>
        <a:lstStyle/>
        <a:p>
          <a:endParaRPr lang="id-ID"/>
        </a:p>
      </dgm:t>
    </dgm:pt>
    <dgm:pt modelId="{E7F63C2B-A39D-49C9-9C84-D21B9FB7F2DE}">
      <dgm:prSet phldrT="[Text]"/>
      <dgm:spPr/>
      <dgm:t>
        <a:bodyPr/>
        <a:lstStyle/>
        <a:p>
          <a:r>
            <a:rPr lang="id-ID"/>
            <a:t>pendapatan rendah</a:t>
          </a:r>
        </a:p>
      </dgm:t>
    </dgm:pt>
    <dgm:pt modelId="{67F9CFCD-79EA-460A-952F-4CA3EBAD2089}" type="parTrans" cxnId="{6CCC9DC9-EDAE-458D-A621-D49D25AEA4B7}">
      <dgm:prSet/>
      <dgm:spPr/>
      <dgm:t>
        <a:bodyPr/>
        <a:lstStyle/>
        <a:p>
          <a:endParaRPr lang="id-ID"/>
        </a:p>
      </dgm:t>
    </dgm:pt>
    <dgm:pt modelId="{952B2AF9-153A-4127-A785-CE6940D1BC25}" type="sibTrans" cxnId="{6CCC9DC9-EDAE-458D-A621-D49D25AEA4B7}">
      <dgm:prSet/>
      <dgm:spPr/>
      <dgm:t>
        <a:bodyPr/>
        <a:lstStyle/>
        <a:p>
          <a:endParaRPr lang="id-ID"/>
        </a:p>
      </dgm:t>
    </dgm:pt>
    <dgm:pt modelId="{CAD22A5B-16AD-4B57-95E6-2DFFE3099525}">
      <dgm:prSet phldrT="[Text]"/>
      <dgm:spPr/>
      <dgm:t>
        <a:bodyPr/>
        <a:lstStyle/>
        <a:p>
          <a:r>
            <a:rPr lang="id-ID"/>
            <a:t>permintaan rendah</a:t>
          </a:r>
        </a:p>
      </dgm:t>
    </dgm:pt>
    <dgm:pt modelId="{DEC7D992-CC06-443A-A16A-605A4E217799}" type="parTrans" cxnId="{1B0A64E7-5E07-4A7D-8A18-B321EE18B0A2}">
      <dgm:prSet/>
      <dgm:spPr/>
      <dgm:t>
        <a:bodyPr/>
        <a:lstStyle/>
        <a:p>
          <a:endParaRPr lang="id-ID"/>
        </a:p>
      </dgm:t>
    </dgm:pt>
    <dgm:pt modelId="{7D8749A6-1FB3-4D1C-A9F2-698ACB79F06A}" type="sibTrans" cxnId="{1B0A64E7-5E07-4A7D-8A18-B321EE18B0A2}">
      <dgm:prSet/>
      <dgm:spPr/>
      <dgm:t>
        <a:bodyPr/>
        <a:lstStyle/>
        <a:p>
          <a:endParaRPr lang="id-ID"/>
        </a:p>
      </dgm:t>
    </dgm:pt>
    <dgm:pt modelId="{D7A5D887-3180-40FA-9EFE-E4B90E3F6918}">
      <dgm:prSet phldrT="[Text]"/>
      <dgm:spPr/>
      <dgm:t>
        <a:bodyPr/>
        <a:lstStyle/>
        <a:p>
          <a:r>
            <a:rPr lang="id-ID"/>
            <a:t>investasi rendah</a:t>
          </a:r>
        </a:p>
      </dgm:t>
    </dgm:pt>
    <dgm:pt modelId="{EEC68A90-99BB-4810-B434-6FC6B5F85C40}" type="parTrans" cxnId="{E502840D-9D5B-41B4-BDF2-C9F3CBBBAC6F}">
      <dgm:prSet/>
      <dgm:spPr/>
      <dgm:t>
        <a:bodyPr/>
        <a:lstStyle/>
        <a:p>
          <a:endParaRPr lang="id-ID"/>
        </a:p>
      </dgm:t>
    </dgm:pt>
    <dgm:pt modelId="{7924DDC5-CB45-4DA8-8848-9B3E5BA6423F}" type="sibTrans" cxnId="{E502840D-9D5B-41B4-BDF2-C9F3CBBBAC6F}">
      <dgm:prSet/>
      <dgm:spPr/>
      <dgm:t>
        <a:bodyPr/>
        <a:lstStyle/>
        <a:p>
          <a:endParaRPr lang="id-ID"/>
        </a:p>
      </dgm:t>
    </dgm:pt>
    <dgm:pt modelId="{3325FBB6-DDF6-47B9-8E68-86A5EB801C4D}">
      <dgm:prSet phldrT="[Text]"/>
      <dgm:spPr/>
      <dgm:t>
        <a:bodyPr/>
        <a:lstStyle/>
        <a:p>
          <a:r>
            <a:rPr lang="id-ID"/>
            <a:t>kurang modal</a:t>
          </a:r>
        </a:p>
      </dgm:t>
    </dgm:pt>
    <dgm:pt modelId="{A9FDFD29-0643-40B3-9046-355A23E5FF5C}" type="parTrans" cxnId="{D0C3858C-D399-400C-B6AB-6DB1E07EAB88}">
      <dgm:prSet/>
      <dgm:spPr/>
      <dgm:t>
        <a:bodyPr/>
        <a:lstStyle/>
        <a:p>
          <a:endParaRPr lang="id-ID"/>
        </a:p>
      </dgm:t>
    </dgm:pt>
    <dgm:pt modelId="{78571823-8980-4A53-9D0F-5CD83E0FD986}" type="sibTrans" cxnId="{D0C3858C-D399-400C-B6AB-6DB1E07EAB88}">
      <dgm:prSet/>
      <dgm:spPr/>
      <dgm:t>
        <a:bodyPr/>
        <a:lstStyle/>
        <a:p>
          <a:endParaRPr lang="id-ID"/>
        </a:p>
      </dgm:t>
    </dgm:pt>
    <dgm:pt modelId="{180CFCC1-C14B-435B-9E87-6024FCD5E19B}" type="pres">
      <dgm:prSet presAssocID="{294E14C0-EAE8-4042-8DA2-ADE96D07ED8C}" presName="cycle" presStyleCnt="0">
        <dgm:presLayoutVars>
          <dgm:dir/>
          <dgm:resizeHandles val="exact"/>
        </dgm:presLayoutVars>
      </dgm:prSet>
      <dgm:spPr/>
      <dgm:t>
        <a:bodyPr/>
        <a:lstStyle/>
        <a:p>
          <a:endParaRPr lang="id-ID"/>
        </a:p>
      </dgm:t>
    </dgm:pt>
    <dgm:pt modelId="{47B64B9E-03BE-4709-A264-C57FBB751E84}" type="pres">
      <dgm:prSet presAssocID="{84191857-3EF6-4DE2-B0F5-6B2AFB9BC8CC}" presName="dummy" presStyleCnt="0"/>
      <dgm:spPr/>
    </dgm:pt>
    <dgm:pt modelId="{6FC676F5-122B-42B0-A7F5-AF0F09535658}" type="pres">
      <dgm:prSet presAssocID="{84191857-3EF6-4DE2-B0F5-6B2AFB9BC8CC}" presName="node" presStyleLbl="revTx" presStyleIdx="0" presStyleCnt="5">
        <dgm:presLayoutVars>
          <dgm:bulletEnabled val="1"/>
        </dgm:presLayoutVars>
      </dgm:prSet>
      <dgm:spPr/>
      <dgm:t>
        <a:bodyPr/>
        <a:lstStyle/>
        <a:p>
          <a:endParaRPr lang="id-ID"/>
        </a:p>
      </dgm:t>
    </dgm:pt>
    <dgm:pt modelId="{81D7426F-E4C7-43B4-BF32-18A4C6200893}" type="pres">
      <dgm:prSet presAssocID="{2DB76316-8701-4412-BB13-76BA1F516931}" presName="sibTrans" presStyleLbl="node1" presStyleIdx="0" presStyleCnt="5"/>
      <dgm:spPr/>
      <dgm:t>
        <a:bodyPr/>
        <a:lstStyle/>
        <a:p>
          <a:endParaRPr lang="id-ID"/>
        </a:p>
      </dgm:t>
    </dgm:pt>
    <dgm:pt modelId="{E481D504-FD0B-42EA-A86F-EC5D0B308985}" type="pres">
      <dgm:prSet presAssocID="{E7F63C2B-A39D-49C9-9C84-D21B9FB7F2DE}" presName="dummy" presStyleCnt="0"/>
      <dgm:spPr/>
    </dgm:pt>
    <dgm:pt modelId="{0A48A19D-83F7-45A3-BA33-823839991EA9}" type="pres">
      <dgm:prSet presAssocID="{E7F63C2B-A39D-49C9-9C84-D21B9FB7F2DE}" presName="node" presStyleLbl="revTx" presStyleIdx="1" presStyleCnt="5">
        <dgm:presLayoutVars>
          <dgm:bulletEnabled val="1"/>
        </dgm:presLayoutVars>
      </dgm:prSet>
      <dgm:spPr/>
      <dgm:t>
        <a:bodyPr/>
        <a:lstStyle/>
        <a:p>
          <a:endParaRPr lang="id-ID"/>
        </a:p>
      </dgm:t>
    </dgm:pt>
    <dgm:pt modelId="{1538BAA1-AA32-4A8C-8EC3-2ADD4E5B8056}" type="pres">
      <dgm:prSet presAssocID="{952B2AF9-153A-4127-A785-CE6940D1BC25}" presName="sibTrans" presStyleLbl="node1" presStyleIdx="1" presStyleCnt="5"/>
      <dgm:spPr/>
      <dgm:t>
        <a:bodyPr/>
        <a:lstStyle/>
        <a:p>
          <a:endParaRPr lang="id-ID"/>
        </a:p>
      </dgm:t>
    </dgm:pt>
    <dgm:pt modelId="{6FC73852-5B72-44B9-AFBA-299B20169DEA}" type="pres">
      <dgm:prSet presAssocID="{CAD22A5B-16AD-4B57-95E6-2DFFE3099525}" presName="dummy" presStyleCnt="0"/>
      <dgm:spPr/>
    </dgm:pt>
    <dgm:pt modelId="{17AB4629-B922-407B-B3A3-6C50B4D6410F}" type="pres">
      <dgm:prSet presAssocID="{CAD22A5B-16AD-4B57-95E6-2DFFE3099525}" presName="node" presStyleLbl="revTx" presStyleIdx="2" presStyleCnt="5">
        <dgm:presLayoutVars>
          <dgm:bulletEnabled val="1"/>
        </dgm:presLayoutVars>
      </dgm:prSet>
      <dgm:spPr/>
      <dgm:t>
        <a:bodyPr/>
        <a:lstStyle/>
        <a:p>
          <a:endParaRPr lang="id-ID"/>
        </a:p>
      </dgm:t>
    </dgm:pt>
    <dgm:pt modelId="{3F4EC40A-CF06-4D6C-B517-1CA4CD3FD091}" type="pres">
      <dgm:prSet presAssocID="{7D8749A6-1FB3-4D1C-A9F2-698ACB79F06A}" presName="sibTrans" presStyleLbl="node1" presStyleIdx="2" presStyleCnt="5"/>
      <dgm:spPr/>
      <dgm:t>
        <a:bodyPr/>
        <a:lstStyle/>
        <a:p>
          <a:endParaRPr lang="id-ID"/>
        </a:p>
      </dgm:t>
    </dgm:pt>
    <dgm:pt modelId="{36A8F33E-9B6A-4E90-8C6F-1F43812E9BC4}" type="pres">
      <dgm:prSet presAssocID="{D7A5D887-3180-40FA-9EFE-E4B90E3F6918}" presName="dummy" presStyleCnt="0"/>
      <dgm:spPr/>
    </dgm:pt>
    <dgm:pt modelId="{DAC80AB2-87FA-4DC0-8C7A-C3A36C0C5413}" type="pres">
      <dgm:prSet presAssocID="{D7A5D887-3180-40FA-9EFE-E4B90E3F6918}" presName="node" presStyleLbl="revTx" presStyleIdx="3" presStyleCnt="5">
        <dgm:presLayoutVars>
          <dgm:bulletEnabled val="1"/>
        </dgm:presLayoutVars>
      </dgm:prSet>
      <dgm:spPr/>
      <dgm:t>
        <a:bodyPr/>
        <a:lstStyle/>
        <a:p>
          <a:endParaRPr lang="id-ID"/>
        </a:p>
      </dgm:t>
    </dgm:pt>
    <dgm:pt modelId="{5C7495F0-CD54-4039-8EE7-5B52F507EB4E}" type="pres">
      <dgm:prSet presAssocID="{7924DDC5-CB45-4DA8-8848-9B3E5BA6423F}" presName="sibTrans" presStyleLbl="node1" presStyleIdx="3" presStyleCnt="5"/>
      <dgm:spPr/>
      <dgm:t>
        <a:bodyPr/>
        <a:lstStyle/>
        <a:p>
          <a:endParaRPr lang="id-ID"/>
        </a:p>
      </dgm:t>
    </dgm:pt>
    <dgm:pt modelId="{54A22564-9C9D-4B63-B01D-BAA88C4A1420}" type="pres">
      <dgm:prSet presAssocID="{3325FBB6-DDF6-47B9-8E68-86A5EB801C4D}" presName="dummy" presStyleCnt="0"/>
      <dgm:spPr/>
    </dgm:pt>
    <dgm:pt modelId="{33443EE2-9DE0-4D48-A9D1-2E94B71BE130}" type="pres">
      <dgm:prSet presAssocID="{3325FBB6-DDF6-47B9-8E68-86A5EB801C4D}" presName="node" presStyleLbl="revTx" presStyleIdx="4" presStyleCnt="5">
        <dgm:presLayoutVars>
          <dgm:bulletEnabled val="1"/>
        </dgm:presLayoutVars>
      </dgm:prSet>
      <dgm:spPr/>
      <dgm:t>
        <a:bodyPr/>
        <a:lstStyle/>
        <a:p>
          <a:endParaRPr lang="id-ID"/>
        </a:p>
      </dgm:t>
    </dgm:pt>
    <dgm:pt modelId="{8808BF0C-5A80-441B-ACE5-C6F5C75DAD31}" type="pres">
      <dgm:prSet presAssocID="{78571823-8980-4A53-9D0F-5CD83E0FD986}" presName="sibTrans" presStyleLbl="node1" presStyleIdx="4" presStyleCnt="5"/>
      <dgm:spPr/>
      <dgm:t>
        <a:bodyPr/>
        <a:lstStyle/>
        <a:p>
          <a:endParaRPr lang="id-ID"/>
        </a:p>
      </dgm:t>
    </dgm:pt>
  </dgm:ptLst>
  <dgm:cxnLst>
    <dgm:cxn modelId="{E383A4CA-60FA-48AB-A62E-7D307C2E36F8}" type="presOf" srcId="{84191857-3EF6-4DE2-B0F5-6B2AFB9BC8CC}" destId="{6FC676F5-122B-42B0-A7F5-AF0F09535658}" srcOrd="0" destOrd="0" presId="urn:microsoft.com/office/officeart/2005/8/layout/cycle1"/>
    <dgm:cxn modelId="{B9532DE0-8FEF-42CB-A052-7F962162ECCD}" type="presOf" srcId="{7924DDC5-CB45-4DA8-8848-9B3E5BA6423F}" destId="{5C7495F0-CD54-4039-8EE7-5B52F507EB4E}" srcOrd="0" destOrd="0" presId="urn:microsoft.com/office/officeart/2005/8/layout/cycle1"/>
    <dgm:cxn modelId="{7F042615-3F90-4AEA-A848-E4ECFD804C3A}" srcId="{294E14C0-EAE8-4042-8DA2-ADE96D07ED8C}" destId="{84191857-3EF6-4DE2-B0F5-6B2AFB9BC8CC}" srcOrd="0" destOrd="0" parTransId="{2A811C18-F96C-4F2A-A093-E46E55547A07}" sibTransId="{2DB76316-8701-4412-BB13-76BA1F516931}"/>
    <dgm:cxn modelId="{B46ABD0B-4EBE-41BA-B030-B9E0F85EE845}" type="presOf" srcId="{294E14C0-EAE8-4042-8DA2-ADE96D07ED8C}" destId="{180CFCC1-C14B-435B-9E87-6024FCD5E19B}" srcOrd="0" destOrd="0" presId="urn:microsoft.com/office/officeart/2005/8/layout/cycle1"/>
    <dgm:cxn modelId="{0433DAA6-3D1C-48E7-8AAC-5359DC174211}" type="presOf" srcId="{7D8749A6-1FB3-4D1C-A9F2-698ACB79F06A}" destId="{3F4EC40A-CF06-4D6C-B517-1CA4CD3FD091}" srcOrd="0" destOrd="0" presId="urn:microsoft.com/office/officeart/2005/8/layout/cycle1"/>
    <dgm:cxn modelId="{EDEC0678-FFD9-411B-B9FA-9128E3E11165}" type="presOf" srcId="{952B2AF9-153A-4127-A785-CE6940D1BC25}" destId="{1538BAA1-AA32-4A8C-8EC3-2ADD4E5B8056}" srcOrd="0" destOrd="0" presId="urn:microsoft.com/office/officeart/2005/8/layout/cycle1"/>
    <dgm:cxn modelId="{7914E0C7-F2AE-4461-9E04-A56258888E31}" type="presOf" srcId="{E7F63C2B-A39D-49C9-9C84-D21B9FB7F2DE}" destId="{0A48A19D-83F7-45A3-BA33-823839991EA9}" srcOrd="0" destOrd="0" presId="urn:microsoft.com/office/officeart/2005/8/layout/cycle1"/>
    <dgm:cxn modelId="{8EC0D856-1A10-4F78-A5DA-3FDE951FB8A5}" type="presOf" srcId="{78571823-8980-4A53-9D0F-5CD83E0FD986}" destId="{8808BF0C-5A80-441B-ACE5-C6F5C75DAD31}" srcOrd="0" destOrd="0" presId="urn:microsoft.com/office/officeart/2005/8/layout/cycle1"/>
    <dgm:cxn modelId="{D0C3858C-D399-400C-B6AB-6DB1E07EAB88}" srcId="{294E14C0-EAE8-4042-8DA2-ADE96D07ED8C}" destId="{3325FBB6-DDF6-47B9-8E68-86A5EB801C4D}" srcOrd="4" destOrd="0" parTransId="{A9FDFD29-0643-40B3-9046-355A23E5FF5C}" sibTransId="{78571823-8980-4A53-9D0F-5CD83E0FD986}"/>
    <dgm:cxn modelId="{59455951-F170-4AEC-8F33-619D85AE4A00}" type="presOf" srcId="{2DB76316-8701-4412-BB13-76BA1F516931}" destId="{81D7426F-E4C7-43B4-BF32-18A4C6200893}" srcOrd="0" destOrd="0" presId="urn:microsoft.com/office/officeart/2005/8/layout/cycle1"/>
    <dgm:cxn modelId="{E502840D-9D5B-41B4-BDF2-C9F3CBBBAC6F}" srcId="{294E14C0-EAE8-4042-8DA2-ADE96D07ED8C}" destId="{D7A5D887-3180-40FA-9EFE-E4B90E3F6918}" srcOrd="3" destOrd="0" parTransId="{EEC68A90-99BB-4810-B434-6FC6B5F85C40}" sibTransId="{7924DDC5-CB45-4DA8-8848-9B3E5BA6423F}"/>
    <dgm:cxn modelId="{70539201-A932-454F-B261-112B3CAFAAB7}" type="presOf" srcId="{3325FBB6-DDF6-47B9-8E68-86A5EB801C4D}" destId="{33443EE2-9DE0-4D48-A9D1-2E94B71BE130}" srcOrd="0" destOrd="0" presId="urn:microsoft.com/office/officeart/2005/8/layout/cycle1"/>
    <dgm:cxn modelId="{E251450A-4AC2-47A1-8DFA-17D1625A2D78}" type="presOf" srcId="{CAD22A5B-16AD-4B57-95E6-2DFFE3099525}" destId="{17AB4629-B922-407B-B3A3-6C50B4D6410F}" srcOrd="0" destOrd="0" presId="urn:microsoft.com/office/officeart/2005/8/layout/cycle1"/>
    <dgm:cxn modelId="{6CCC9DC9-EDAE-458D-A621-D49D25AEA4B7}" srcId="{294E14C0-EAE8-4042-8DA2-ADE96D07ED8C}" destId="{E7F63C2B-A39D-49C9-9C84-D21B9FB7F2DE}" srcOrd="1" destOrd="0" parTransId="{67F9CFCD-79EA-460A-952F-4CA3EBAD2089}" sibTransId="{952B2AF9-153A-4127-A785-CE6940D1BC25}"/>
    <dgm:cxn modelId="{B1E94EBB-FE68-4F6B-83B6-C5B0878EAA48}" type="presOf" srcId="{D7A5D887-3180-40FA-9EFE-E4B90E3F6918}" destId="{DAC80AB2-87FA-4DC0-8C7A-C3A36C0C5413}" srcOrd="0" destOrd="0" presId="urn:microsoft.com/office/officeart/2005/8/layout/cycle1"/>
    <dgm:cxn modelId="{1B0A64E7-5E07-4A7D-8A18-B321EE18B0A2}" srcId="{294E14C0-EAE8-4042-8DA2-ADE96D07ED8C}" destId="{CAD22A5B-16AD-4B57-95E6-2DFFE3099525}" srcOrd="2" destOrd="0" parTransId="{DEC7D992-CC06-443A-A16A-605A4E217799}" sibTransId="{7D8749A6-1FB3-4D1C-A9F2-698ACB79F06A}"/>
    <dgm:cxn modelId="{783DDCAC-80A5-4042-B01F-C44B001ED01E}" type="presParOf" srcId="{180CFCC1-C14B-435B-9E87-6024FCD5E19B}" destId="{47B64B9E-03BE-4709-A264-C57FBB751E84}" srcOrd="0" destOrd="0" presId="urn:microsoft.com/office/officeart/2005/8/layout/cycle1"/>
    <dgm:cxn modelId="{D8237B49-F966-4D14-86FD-3B3B025A1C3D}" type="presParOf" srcId="{180CFCC1-C14B-435B-9E87-6024FCD5E19B}" destId="{6FC676F5-122B-42B0-A7F5-AF0F09535658}" srcOrd="1" destOrd="0" presId="urn:microsoft.com/office/officeart/2005/8/layout/cycle1"/>
    <dgm:cxn modelId="{226A2A89-DC5B-42A9-8F37-02F955208A5A}" type="presParOf" srcId="{180CFCC1-C14B-435B-9E87-6024FCD5E19B}" destId="{81D7426F-E4C7-43B4-BF32-18A4C6200893}" srcOrd="2" destOrd="0" presId="urn:microsoft.com/office/officeart/2005/8/layout/cycle1"/>
    <dgm:cxn modelId="{0A5886B2-9AF1-4E8A-8500-52AE9E9C02C5}" type="presParOf" srcId="{180CFCC1-C14B-435B-9E87-6024FCD5E19B}" destId="{E481D504-FD0B-42EA-A86F-EC5D0B308985}" srcOrd="3" destOrd="0" presId="urn:microsoft.com/office/officeart/2005/8/layout/cycle1"/>
    <dgm:cxn modelId="{8ADE32CB-5E40-4D15-97DD-F7E8E4F605EB}" type="presParOf" srcId="{180CFCC1-C14B-435B-9E87-6024FCD5E19B}" destId="{0A48A19D-83F7-45A3-BA33-823839991EA9}" srcOrd="4" destOrd="0" presId="urn:microsoft.com/office/officeart/2005/8/layout/cycle1"/>
    <dgm:cxn modelId="{7CBDEF4A-88D5-4DF5-8545-74CCA1FF33E2}" type="presParOf" srcId="{180CFCC1-C14B-435B-9E87-6024FCD5E19B}" destId="{1538BAA1-AA32-4A8C-8EC3-2ADD4E5B8056}" srcOrd="5" destOrd="0" presId="urn:microsoft.com/office/officeart/2005/8/layout/cycle1"/>
    <dgm:cxn modelId="{18AC6BC3-086A-42EC-969D-1AD51CD87AC3}" type="presParOf" srcId="{180CFCC1-C14B-435B-9E87-6024FCD5E19B}" destId="{6FC73852-5B72-44B9-AFBA-299B20169DEA}" srcOrd="6" destOrd="0" presId="urn:microsoft.com/office/officeart/2005/8/layout/cycle1"/>
    <dgm:cxn modelId="{BBD97A31-7752-40CF-8E92-F8BAD410E76E}" type="presParOf" srcId="{180CFCC1-C14B-435B-9E87-6024FCD5E19B}" destId="{17AB4629-B922-407B-B3A3-6C50B4D6410F}" srcOrd="7" destOrd="0" presId="urn:microsoft.com/office/officeart/2005/8/layout/cycle1"/>
    <dgm:cxn modelId="{8F74879A-3BA1-433C-B272-CBDBAA770660}" type="presParOf" srcId="{180CFCC1-C14B-435B-9E87-6024FCD5E19B}" destId="{3F4EC40A-CF06-4D6C-B517-1CA4CD3FD091}" srcOrd="8" destOrd="0" presId="urn:microsoft.com/office/officeart/2005/8/layout/cycle1"/>
    <dgm:cxn modelId="{43F2FA54-4021-454C-9983-0E9D62D52589}" type="presParOf" srcId="{180CFCC1-C14B-435B-9E87-6024FCD5E19B}" destId="{36A8F33E-9B6A-4E90-8C6F-1F43812E9BC4}" srcOrd="9" destOrd="0" presId="urn:microsoft.com/office/officeart/2005/8/layout/cycle1"/>
    <dgm:cxn modelId="{F91AF0AC-BE0B-4677-AF95-471F327E18FD}" type="presParOf" srcId="{180CFCC1-C14B-435B-9E87-6024FCD5E19B}" destId="{DAC80AB2-87FA-4DC0-8C7A-C3A36C0C5413}" srcOrd="10" destOrd="0" presId="urn:microsoft.com/office/officeart/2005/8/layout/cycle1"/>
    <dgm:cxn modelId="{A6AFF510-2C24-4ACE-82B3-8A1BF2BC42D1}" type="presParOf" srcId="{180CFCC1-C14B-435B-9E87-6024FCD5E19B}" destId="{5C7495F0-CD54-4039-8EE7-5B52F507EB4E}" srcOrd="11" destOrd="0" presId="urn:microsoft.com/office/officeart/2005/8/layout/cycle1"/>
    <dgm:cxn modelId="{3BE2849D-8A9C-4E88-93E1-7F87C891A3FD}" type="presParOf" srcId="{180CFCC1-C14B-435B-9E87-6024FCD5E19B}" destId="{54A22564-9C9D-4B63-B01D-BAA88C4A1420}" srcOrd="12" destOrd="0" presId="urn:microsoft.com/office/officeart/2005/8/layout/cycle1"/>
    <dgm:cxn modelId="{304F4EF4-E816-48D0-84C1-9C3379D0A033}" type="presParOf" srcId="{180CFCC1-C14B-435B-9E87-6024FCD5E19B}" destId="{33443EE2-9DE0-4D48-A9D1-2E94B71BE130}" srcOrd="13" destOrd="0" presId="urn:microsoft.com/office/officeart/2005/8/layout/cycle1"/>
    <dgm:cxn modelId="{95E1C4E5-5D29-4A99-91EA-A4F72C0ACEE6}" type="presParOf" srcId="{180CFCC1-C14B-435B-9E87-6024FCD5E19B}" destId="{8808BF0C-5A80-441B-ACE5-C6F5C75DAD31}" srcOrd="14"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AE9F59-9E13-4D7C-90F7-3021E87BA04A}"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id-ID"/>
        </a:p>
      </dgm:t>
    </dgm:pt>
    <dgm:pt modelId="{2EB34212-3192-4740-A2C3-9268D5D90AE0}">
      <dgm:prSet phldrT="[Text]"/>
      <dgm:spPr/>
      <dgm:t>
        <a:bodyPr/>
        <a:lstStyle/>
        <a:p>
          <a:r>
            <a:rPr lang="id-ID"/>
            <a:t>Produktivitas rendah</a:t>
          </a:r>
        </a:p>
      </dgm:t>
    </dgm:pt>
    <dgm:pt modelId="{1ED9B204-A832-40ED-A7F8-C7E783E46661}" type="parTrans" cxnId="{E6209888-89CA-48B9-8FFA-297987268EF4}">
      <dgm:prSet/>
      <dgm:spPr/>
      <dgm:t>
        <a:bodyPr/>
        <a:lstStyle/>
        <a:p>
          <a:endParaRPr lang="id-ID"/>
        </a:p>
      </dgm:t>
    </dgm:pt>
    <dgm:pt modelId="{4A30E678-5423-4014-B814-BC61DFD6D015}" type="sibTrans" cxnId="{E6209888-89CA-48B9-8FFA-297987268EF4}">
      <dgm:prSet/>
      <dgm:spPr/>
      <dgm:t>
        <a:bodyPr/>
        <a:lstStyle/>
        <a:p>
          <a:endParaRPr lang="id-ID"/>
        </a:p>
      </dgm:t>
    </dgm:pt>
    <dgm:pt modelId="{BE823EEE-36FF-4F8C-832E-4738C41D83DA}">
      <dgm:prSet phldrT="[Text]"/>
      <dgm:spPr/>
      <dgm:t>
        <a:bodyPr/>
        <a:lstStyle/>
        <a:p>
          <a:r>
            <a:rPr lang="id-ID"/>
            <a:t>tabungan rendah</a:t>
          </a:r>
        </a:p>
      </dgm:t>
    </dgm:pt>
    <dgm:pt modelId="{DA19A423-A29D-41A2-B456-466091D1ACED}" type="parTrans" cxnId="{78BA2AFE-CAAA-410E-BE35-F5340E719AEC}">
      <dgm:prSet/>
      <dgm:spPr/>
      <dgm:t>
        <a:bodyPr/>
        <a:lstStyle/>
        <a:p>
          <a:endParaRPr lang="id-ID"/>
        </a:p>
      </dgm:t>
    </dgm:pt>
    <dgm:pt modelId="{D89B20E7-F87E-4502-AA9B-E3C78107245A}" type="sibTrans" cxnId="{78BA2AFE-CAAA-410E-BE35-F5340E719AEC}">
      <dgm:prSet/>
      <dgm:spPr/>
      <dgm:t>
        <a:bodyPr/>
        <a:lstStyle/>
        <a:p>
          <a:endParaRPr lang="id-ID"/>
        </a:p>
      </dgm:t>
    </dgm:pt>
    <dgm:pt modelId="{06B1B340-5852-4AE2-89AD-D2EF1EEDEA8D}">
      <dgm:prSet phldrT="[Text]"/>
      <dgm:spPr/>
      <dgm:t>
        <a:bodyPr/>
        <a:lstStyle/>
        <a:p>
          <a:r>
            <a:rPr lang="id-ID"/>
            <a:t>investasi rendah</a:t>
          </a:r>
        </a:p>
      </dgm:t>
    </dgm:pt>
    <dgm:pt modelId="{B8931A95-9206-44F2-BB92-6A6A57BBA873}" type="parTrans" cxnId="{45E7739B-6981-4F8F-A32D-0FD734C32A92}">
      <dgm:prSet/>
      <dgm:spPr/>
      <dgm:t>
        <a:bodyPr/>
        <a:lstStyle/>
        <a:p>
          <a:endParaRPr lang="id-ID"/>
        </a:p>
      </dgm:t>
    </dgm:pt>
    <dgm:pt modelId="{0B50E5C9-D8D5-4BBA-8BC9-7E1DA26B8299}" type="sibTrans" cxnId="{45E7739B-6981-4F8F-A32D-0FD734C32A92}">
      <dgm:prSet/>
      <dgm:spPr/>
      <dgm:t>
        <a:bodyPr/>
        <a:lstStyle/>
        <a:p>
          <a:endParaRPr lang="id-ID"/>
        </a:p>
      </dgm:t>
    </dgm:pt>
    <dgm:pt modelId="{B09E6AD1-99E9-406C-BB24-480A348FB0F7}">
      <dgm:prSet phldrT="[Text]"/>
      <dgm:spPr/>
      <dgm:t>
        <a:bodyPr/>
        <a:lstStyle/>
        <a:p>
          <a:r>
            <a:rPr lang="id-ID"/>
            <a:t>kurang modal</a:t>
          </a:r>
        </a:p>
      </dgm:t>
    </dgm:pt>
    <dgm:pt modelId="{95AE4836-870C-49FA-B831-92877E217D93}" type="parTrans" cxnId="{D8DA5F30-8E87-4D84-A6EF-4486A1EC48FC}">
      <dgm:prSet/>
      <dgm:spPr/>
      <dgm:t>
        <a:bodyPr/>
        <a:lstStyle/>
        <a:p>
          <a:endParaRPr lang="id-ID"/>
        </a:p>
      </dgm:t>
    </dgm:pt>
    <dgm:pt modelId="{D4E1D5FC-C395-4E9C-B814-85D3F505A3C0}" type="sibTrans" cxnId="{D8DA5F30-8E87-4D84-A6EF-4486A1EC48FC}">
      <dgm:prSet/>
      <dgm:spPr/>
      <dgm:t>
        <a:bodyPr/>
        <a:lstStyle/>
        <a:p>
          <a:endParaRPr lang="id-ID"/>
        </a:p>
      </dgm:t>
    </dgm:pt>
    <dgm:pt modelId="{249C6844-32C5-4B9F-A167-09E97CBDE9BD}">
      <dgm:prSet phldrT="[Text]"/>
      <dgm:spPr/>
      <dgm:t>
        <a:bodyPr/>
        <a:lstStyle/>
        <a:p>
          <a:r>
            <a:rPr lang="id-ID"/>
            <a:t>kurang modal</a:t>
          </a:r>
        </a:p>
      </dgm:t>
    </dgm:pt>
    <dgm:pt modelId="{98D447D5-C774-4E6E-BC83-BA6F66798248}" type="parTrans" cxnId="{33266CA7-73C2-4E0C-8F8B-BF90298AA565}">
      <dgm:prSet/>
      <dgm:spPr/>
      <dgm:t>
        <a:bodyPr/>
        <a:lstStyle/>
        <a:p>
          <a:endParaRPr lang="id-ID"/>
        </a:p>
      </dgm:t>
    </dgm:pt>
    <dgm:pt modelId="{EE2BA29B-8ADA-473B-A3E5-434D2A71EA1C}" type="sibTrans" cxnId="{33266CA7-73C2-4E0C-8F8B-BF90298AA565}">
      <dgm:prSet/>
      <dgm:spPr/>
      <dgm:t>
        <a:bodyPr/>
        <a:lstStyle/>
        <a:p>
          <a:endParaRPr lang="id-ID"/>
        </a:p>
      </dgm:t>
    </dgm:pt>
    <dgm:pt modelId="{0BCEB9E3-B160-44C6-84D9-30D395AF0660}" type="pres">
      <dgm:prSet presAssocID="{78AE9F59-9E13-4D7C-90F7-3021E87BA04A}" presName="cycle" presStyleCnt="0">
        <dgm:presLayoutVars>
          <dgm:dir/>
          <dgm:resizeHandles val="exact"/>
        </dgm:presLayoutVars>
      </dgm:prSet>
      <dgm:spPr/>
      <dgm:t>
        <a:bodyPr/>
        <a:lstStyle/>
        <a:p>
          <a:endParaRPr lang="id-ID"/>
        </a:p>
      </dgm:t>
    </dgm:pt>
    <dgm:pt modelId="{D0DAE0F5-B2F6-490B-B513-004BDB9612A8}" type="pres">
      <dgm:prSet presAssocID="{2EB34212-3192-4740-A2C3-9268D5D90AE0}" presName="dummy" presStyleCnt="0"/>
      <dgm:spPr/>
    </dgm:pt>
    <dgm:pt modelId="{7B3D41C9-09D6-4F96-8A68-814487C5CBF0}" type="pres">
      <dgm:prSet presAssocID="{2EB34212-3192-4740-A2C3-9268D5D90AE0}" presName="node" presStyleLbl="revTx" presStyleIdx="0" presStyleCnt="5">
        <dgm:presLayoutVars>
          <dgm:bulletEnabled val="1"/>
        </dgm:presLayoutVars>
      </dgm:prSet>
      <dgm:spPr/>
      <dgm:t>
        <a:bodyPr/>
        <a:lstStyle/>
        <a:p>
          <a:endParaRPr lang="id-ID"/>
        </a:p>
      </dgm:t>
    </dgm:pt>
    <dgm:pt modelId="{C58CA4AB-2C97-426D-A512-A6C6B61BE27D}" type="pres">
      <dgm:prSet presAssocID="{4A30E678-5423-4014-B814-BC61DFD6D015}" presName="sibTrans" presStyleLbl="node1" presStyleIdx="0" presStyleCnt="5"/>
      <dgm:spPr/>
      <dgm:t>
        <a:bodyPr/>
        <a:lstStyle/>
        <a:p>
          <a:endParaRPr lang="id-ID"/>
        </a:p>
      </dgm:t>
    </dgm:pt>
    <dgm:pt modelId="{BE145B9B-C03C-43D4-8517-894B274BD01A}" type="pres">
      <dgm:prSet presAssocID="{BE823EEE-36FF-4F8C-832E-4738C41D83DA}" presName="dummy" presStyleCnt="0"/>
      <dgm:spPr/>
    </dgm:pt>
    <dgm:pt modelId="{DEF5F2F0-5AB9-4DF6-A158-576D78BF8875}" type="pres">
      <dgm:prSet presAssocID="{BE823EEE-36FF-4F8C-832E-4738C41D83DA}" presName="node" presStyleLbl="revTx" presStyleIdx="1" presStyleCnt="5">
        <dgm:presLayoutVars>
          <dgm:bulletEnabled val="1"/>
        </dgm:presLayoutVars>
      </dgm:prSet>
      <dgm:spPr/>
      <dgm:t>
        <a:bodyPr/>
        <a:lstStyle/>
        <a:p>
          <a:endParaRPr lang="id-ID"/>
        </a:p>
      </dgm:t>
    </dgm:pt>
    <dgm:pt modelId="{6B849EEF-5E34-4CB7-B7A2-0ED9FAFFBE15}" type="pres">
      <dgm:prSet presAssocID="{D89B20E7-F87E-4502-AA9B-E3C78107245A}" presName="sibTrans" presStyleLbl="node1" presStyleIdx="1" presStyleCnt="5"/>
      <dgm:spPr/>
      <dgm:t>
        <a:bodyPr/>
        <a:lstStyle/>
        <a:p>
          <a:endParaRPr lang="id-ID"/>
        </a:p>
      </dgm:t>
    </dgm:pt>
    <dgm:pt modelId="{BF5B5E7F-6317-401F-82DB-429C77E0DC8A}" type="pres">
      <dgm:prSet presAssocID="{06B1B340-5852-4AE2-89AD-D2EF1EEDEA8D}" presName="dummy" presStyleCnt="0"/>
      <dgm:spPr/>
    </dgm:pt>
    <dgm:pt modelId="{A984168C-7872-4A3A-B44F-BCA797B3C88F}" type="pres">
      <dgm:prSet presAssocID="{06B1B340-5852-4AE2-89AD-D2EF1EEDEA8D}" presName="node" presStyleLbl="revTx" presStyleIdx="2" presStyleCnt="5">
        <dgm:presLayoutVars>
          <dgm:bulletEnabled val="1"/>
        </dgm:presLayoutVars>
      </dgm:prSet>
      <dgm:spPr/>
      <dgm:t>
        <a:bodyPr/>
        <a:lstStyle/>
        <a:p>
          <a:endParaRPr lang="id-ID"/>
        </a:p>
      </dgm:t>
    </dgm:pt>
    <dgm:pt modelId="{C5A89954-5761-49FE-B013-FCEF046FBB89}" type="pres">
      <dgm:prSet presAssocID="{0B50E5C9-D8D5-4BBA-8BC9-7E1DA26B8299}" presName="sibTrans" presStyleLbl="node1" presStyleIdx="2" presStyleCnt="5"/>
      <dgm:spPr/>
      <dgm:t>
        <a:bodyPr/>
        <a:lstStyle/>
        <a:p>
          <a:endParaRPr lang="id-ID"/>
        </a:p>
      </dgm:t>
    </dgm:pt>
    <dgm:pt modelId="{B11405ED-4AD8-4EA5-AAC8-2561C12D52AE}" type="pres">
      <dgm:prSet presAssocID="{B09E6AD1-99E9-406C-BB24-480A348FB0F7}" presName="dummy" presStyleCnt="0"/>
      <dgm:spPr/>
    </dgm:pt>
    <dgm:pt modelId="{04361D77-18BE-4808-9096-702807604C7B}" type="pres">
      <dgm:prSet presAssocID="{B09E6AD1-99E9-406C-BB24-480A348FB0F7}" presName="node" presStyleLbl="revTx" presStyleIdx="3" presStyleCnt="5">
        <dgm:presLayoutVars>
          <dgm:bulletEnabled val="1"/>
        </dgm:presLayoutVars>
      </dgm:prSet>
      <dgm:spPr/>
      <dgm:t>
        <a:bodyPr/>
        <a:lstStyle/>
        <a:p>
          <a:endParaRPr lang="id-ID"/>
        </a:p>
      </dgm:t>
    </dgm:pt>
    <dgm:pt modelId="{320F01D7-AF5B-480B-AA1A-1F463BFAE6F3}" type="pres">
      <dgm:prSet presAssocID="{D4E1D5FC-C395-4E9C-B814-85D3F505A3C0}" presName="sibTrans" presStyleLbl="node1" presStyleIdx="3" presStyleCnt="5"/>
      <dgm:spPr/>
      <dgm:t>
        <a:bodyPr/>
        <a:lstStyle/>
        <a:p>
          <a:endParaRPr lang="id-ID"/>
        </a:p>
      </dgm:t>
    </dgm:pt>
    <dgm:pt modelId="{F11F3F25-DFB6-43BF-93FA-3F2634216995}" type="pres">
      <dgm:prSet presAssocID="{249C6844-32C5-4B9F-A167-09E97CBDE9BD}" presName="dummy" presStyleCnt="0"/>
      <dgm:spPr/>
    </dgm:pt>
    <dgm:pt modelId="{0E52B9CE-2EA3-4753-938F-FC62D57321D0}" type="pres">
      <dgm:prSet presAssocID="{249C6844-32C5-4B9F-A167-09E97CBDE9BD}" presName="node" presStyleLbl="revTx" presStyleIdx="4" presStyleCnt="5">
        <dgm:presLayoutVars>
          <dgm:bulletEnabled val="1"/>
        </dgm:presLayoutVars>
      </dgm:prSet>
      <dgm:spPr/>
      <dgm:t>
        <a:bodyPr/>
        <a:lstStyle/>
        <a:p>
          <a:endParaRPr lang="id-ID"/>
        </a:p>
      </dgm:t>
    </dgm:pt>
    <dgm:pt modelId="{A7478061-59DD-4735-BB02-F4C29DE84370}" type="pres">
      <dgm:prSet presAssocID="{EE2BA29B-8ADA-473B-A3E5-434D2A71EA1C}" presName="sibTrans" presStyleLbl="node1" presStyleIdx="4" presStyleCnt="5"/>
      <dgm:spPr/>
      <dgm:t>
        <a:bodyPr/>
        <a:lstStyle/>
        <a:p>
          <a:endParaRPr lang="id-ID"/>
        </a:p>
      </dgm:t>
    </dgm:pt>
  </dgm:ptLst>
  <dgm:cxnLst>
    <dgm:cxn modelId="{33266CA7-73C2-4E0C-8F8B-BF90298AA565}" srcId="{78AE9F59-9E13-4D7C-90F7-3021E87BA04A}" destId="{249C6844-32C5-4B9F-A167-09E97CBDE9BD}" srcOrd="4" destOrd="0" parTransId="{98D447D5-C774-4E6E-BC83-BA6F66798248}" sibTransId="{EE2BA29B-8ADA-473B-A3E5-434D2A71EA1C}"/>
    <dgm:cxn modelId="{D40A175D-10B7-4027-942F-0DDA79DAAB4D}" type="presOf" srcId="{D89B20E7-F87E-4502-AA9B-E3C78107245A}" destId="{6B849EEF-5E34-4CB7-B7A2-0ED9FAFFBE15}" srcOrd="0" destOrd="0" presId="urn:microsoft.com/office/officeart/2005/8/layout/cycle1"/>
    <dgm:cxn modelId="{DB3E8881-6B18-4970-912D-E4BC8B40711E}" type="presOf" srcId="{BE823EEE-36FF-4F8C-832E-4738C41D83DA}" destId="{DEF5F2F0-5AB9-4DF6-A158-576D78BF8875}" srcOrd="0" destOrd="0" presId="urn:microsoft.com/office/officeart/2005/8/layout/cycle1"/>
    <dgm:cxn modelId="{847BAE7D-15D8-4E35-B68E-679D00B615CF}" type="presOf" srcId="{B09E6AD1-99E9-406C-BB24-480A348FB0F7}" destId="{04361D77-18BE-4808-9096-702807604C7B}" srcOrd="0" destOrd="0" presId="urn:microsoft.com/office/officeart/2005/8/layout/cycle1"/>
    <dgm:cxn modelId="{6BEF18B9-FE8A-4D7D-942A-B205A9012062}" type="presOf" srcId="{2EB34212-3192-4740-A2C3-9268D5D90AE0}" destId="{7B3D41C9-09D6-4F96-8A68-814487C5CBF0}" srcOrd="0" destOrd="0" presId="urn:microsoft.com/office/officeart/2005/8/layout/cycle1"/>
    <dgm:cxn modelId="{45E7739B-6981-4F8F-A32D-0FD734C32A92}" srcId="{78AE9F59-9E13-4D7C-90F7-3021E87BA04A}" destId="{06B1B340-5852-4AE2-89AD-D2EF1EEDEA8D}" srcOrd="2" destOrd="0" parTransId="{B8931A95-9206-44F2-BB92-6A6A57BBA873}" sibTransId="{0B50E5C9-D8D5-4BBA-8BC9-7E1DA26B8299}"/>
    <dgm:cxn modelId="{F646067A-D7A0-410D-9B6F-222669FAABD6}" type="presOf" srcId="{EE2BA29B-8ADA-473B-A3E5-434D2A71EA1C}" destId="{A7478061-59DD-4735-BB02-F4C29DE84370}" srcOrd="0" destOrd="0" presId="urn:microsoft.com/office/officeart/2005/8/layout/cycle1"/>
    <dgm:cxn modelId="{E6209888-89CA-48B9-8FFA-297987268EF4}" srcId="{78AE9F59-9E13-4D7C-90F7-3021E87BA04A}" destId="{2EB34212-3192-4740-A2C3-9268D5D90AE0}" srcOrd="0" destOrd="0" parTransId="{1ED9B204-A832-40ED-A7F8-C7E783E46661}" sibTransId="{4A30E678-5423-4014-B814-BC61DFD6D015}"/>
    <dgm:cxn modelId="{B31C6E32-F1FE-457E-A77A-FD45126DADFC}" type="presOf" srcId="{249C6844-32C5-4B9F-A167-09E97CBDE9BD}" destId="{0E52B9CE-2EA3-4753-938F-FC62D57321D0}" srcOrd="0" destOrd="0" presId="urn:microsoft.com/office/officeart/2005/8/layout/cycle1"/>
    <dgm:cxn modelId="{D8DA5F30-8E87-4D84-A6EF-4486A1EC48FC}" srcId="{78AE9F59-9E13-4D7C-90F7-3021E87BA04A}" destId="{B09E6AD1-99E9-406C-BB24-480A348FB0F7}" srcOrd="3" destOrd="0" parTransId="{95AE4836-870C-49FA-B831-92877E217D93}" sibTransId="{D4E1D5FC-C395-4E9C-B814-85D3F505A3C0}"/>
    <dgm:cxn modelId="{675A8561-F9C3-492F-B2F3-97B8A09CF7AD}" type="presOf" srcId="{0B50E5C9-D8D5-4BBA-8BC9-7E1DA26B8299}" destId="{C5A89954-5761-49FE-B013-FCEF046FBB89}" srcOrd="0" destOrd="0" presId="urn:microsoft.com/office/officeart/2005/8/layout/cycle1"/>
    <dgm:cxn modelId="{99788A42-523C-4A5E-9A7B-D80DFF3876ED}" type="presOf" srcId="{D4E1D5FC-C395-4E9C-B814-85D3F505A3C0}" destId="{320F01D7-AF5B-480B-AA1A-1F463BFAE6F3}" srcOrd="0" destOrd="0" presId="urn:microsoft.com/office/officeart/2005/8/layout/cycle1"/>
    <dgm:cxn modelId="{2EE1CA46-706A-4C6F-AFD7-1E0D24ADEB15}" type="presOf" srcId="{4A30E678-5423-4014-B814-BC61DFD6D015}" destId="{C58CA4AB-2C97-426D-A512-A6C6B61BE27D}" srcOrd="0" destOrd="0" presId="urn:microsoft.com/office/officeart/2005/8/layout/cycle1"/>
    <dgm:cxn modelId="{FDC42368-1BB7-4D67-8C78-5F54046ED8F5}" type="presOf" srcId="{78AE9F59-9E13-4D7C-90F7-3021E87BA04A}" destId="{0BCEB9E3-B160-44C6-84D9-30D395AF0660}" srcOrd="0" destOrd="0" presId="urn:microsoft.com/office/officeart/2005/8/layout/cycle1"/>
    <dgm:cxn modelId="{A0AA2CFB-E208-46A7-8D57-9E5A7248962C}" type="presOf" srcId="{06B1B340-5852-4AE2-89AD-D2EF1EEDEA8D}" destId="{A984168C-7872-4A3A-B44F-BCA797B3C88F}" srcOrd="0" destOrd="0" presId="urn:microsoft.com/office/officeart/2005/8/layout/cycle1"/>
    <dgm:cxn modelId="{78BA2AFE-CAAA-410E-BE35-F5340E719AEC}" srcId="{78AE9F59-9E13-4D7C-90F7-3021E87BA04A}" destId="{BE823EEE-36FF-4F8C-832E-4738C41D83DA}" srcOrd="1" destOrd="0" parTransId="{DA19A423-A29D-41A2-B456-466091D1ACED}" sibTransId="{D89B20E7-F87E-4502-AA9B-E3C78107245A}"/>
    <dgm:cxn modelId="{E914E13A-03E4-4899-AB24-1913525D85CF}" type="presParOf" srcId="{0BCEB9E3-B160-44C6-84D9-30D395AF0660}" destId="{D0DAE0F5-B2F6-490B-B513-004BDB9612A8}" srcOrd="0" destOrd="0" presId="urn:microsoft.com/office/officeart/2005/8/layout/cycle1"/>
    <dgm:cxn modelId="{2BB65A25-B84F-4D63-B464-6F216B29224C}" type="presParOf" srcId="{0BCEB9E3-B160-44C6-84D9-30D395AF0660}" destId="{7B3D41C9-09D6-4F96-8A68-814487C5CBF0}" srcOrd="1" destOrd="0" presId="urn:microsoft.com/office/officeart/2005/8/layout/cycle1"/>
    <dgm:cxn modelId="{42FCD914-6BFA-439A-A5EF-CCF412573865}" type="presParOf" srcId="{0BCEB9E3-B160-44C6-84D9-30D395AF0660}" destId="{C58CA4AB-2C97-426D-A512-A6C6B61BE27D}" srcOrd="2" destOrd="0" presId="urn:microsoft.com/office/officeart/2005/8/layout/cycle1"/>
    <dgm:cxn modelId="{EE06C78C-E3F1-4F7E-8616-9A92084C8DE9}" type="presParOf" srcId="{0BCEB9E3-B160-44C6-84D9-30D395AF0660}" destId="{BE145B9B-C03C-43D4-8517-894B274BD01A}" srcOrd="3" destOrd="0" presId="urn:microsoft.com/office/officeart/2005/8/layout/cycle1"/>
    <dgm:cxn modelId="{77C26E67-ACDB-4490-A4CA-EE85B41669B4}" type="presParOf" srcId="{0BCEB9E3-B160-44C6-84D9-30D395AF0660}" destId="{DEF5F2F0-5AB9-4DF6-A158-576D78BF8875}" srcOrd="4" destOrd="0" presId="urn:microsoft.com/office/officeart/2005/8/layout/cycle1"/>
    <dgm:cxn modelId="{E5E70084-7C62-4D24-A322-FE4647349DB1}" type="presParOf" srcId="{0BCEB9E3-B160-44C6-84D9-30D395AF0660}" destId="{6B849EEF-5E34-4CB7-B7A2-0ED9FAFFBE15}" srcOrd="5" destOrd="0" presId="urn:microsoft.com/office/officeart/2005/8/layout/cycle1"/>
    <dgm:cxn modelId="{08876DC5-B3A8-4378-B0E7-F8CA12A0E8B0}" type="presParOf" srcId="{0BCEB9E3-B160-44C6-84D9-30D395AF0660}" destId="{BF5B5E7F-6317-401F-82DB-429C77E0DC8A}" srcOrd="6" destOrd="0" presId="urn:microsoft.com/office/officeart/2005/8/layout/cycle1"/>
    <dgm:cxn modelId="{1FDED429-3CEF-4D1B-8D68-27D8DBA39FEA}" type="presParOf" srcId="{0BCEB9E3-B160-44C6-84D9-30D395AF0660}" destId="{A984168C-7872-4A3A-B44F-BCA797B3C88F}" srcOrd="7" destOrd="0" presId="urn:microsoft.com/office/officeart/2005/8/layout/cycle1"/>
    <dgm:cxn modelId="{226D132A-49B1-4544-BAB8-C5795363AF45}" type="presParOf" srcId="{0BCEB9E3-B160-44C6-84D9-30D395AF0660}" destId="{C5A89954-5761-49FE-B013-FCEF046FBB89}" srcOrd="8" destOrd="0" presId="urn:microsoft.com/office/officeart/2005/8/layout/cycle1"/>
    <dgm:cxn modelId="{8CE1563E-C62C-43BB-89DA-3DF005BACF7A}" type="presParOf" srcId="{0BCEB9E3-B160-44C6-84D9-30D395AF0660}" destId="{B11405ED-4AD8-4EA5-AAC8-2561C12D52AE}" srcOrd="9" destOrd="0" presId="urn:microsoft.com/office/officeart/2005/8/layout/cycle1"/>
    <dgm:cxn modelId="{4A7E169F-32EE-41CC-9697-1BB951680070}" type="presParOf" srcId="{0BCEB9E3-B160-44C6-84D9-30D395AF0660}" destId="{04361D77-18BE-4808-9096-702807604C7B}" srcOrd="10" destOrd="0" presId="urn:microsoft.com/office/officeart/2005/8/layout/cycle1"/>
    <dgm:cxn modelId="{79D112F0-AE1E-4853-8A98-876FCDD7E757}" type="presParOf" srcId="{0BCEB9E3-B160-44C6-84D9-30D395AF0660}" destId="{320F01D7-AF5B-480B-AA1A-1F463BFAE6F3}" srcOrd="11" destOrd="0" presId="urn:microsoft.com/office/officeart/2005/8/layout/cycle1"/>
    <dgm:cxn modelId="{271D241F-9220-4C5D-838A-FEFAC4978F62}" type="presParOf" srcId="{0BCEB9E3-B160-44C6-84D9-30D395AF0660}" destId="{F11F3F25-DFB6-43BF-93FA-3F2634216995}" srcOrd="12" destOrd="0" presId="urn:microsoft.com/office/officeart/2005/8/layout/cycle1"/>
    <dgm:cxn modelId="{49036575-696A-412A-9ED3-234E9BA49424}" type="presParOf" srcId="{0BCEB9E3-B160-44C6-84D9-30D395AF0660}" destId="{0E52B9CE-2EA3-4753-938F-FC62D57321D0}" srcOrd="13" destOrd="0" presId="urn:microsoft.com/office/officeart/2005/8/layout/cycle1"/>
    <dgm:cxn modelId="{E75F484C-DAFA-4C86-916C-A25DB92FC916}" type="presParOf" srcId="{0BCEB9E3-B160-44C6-84D9-30D395AF0660}" destId="{A7478061-59DD-4735-BB02-F4C29DE84370}" srcOrd="14" destOrd="0" presId="urn:microsoft.com/office/officeart/2005/8/layout/cycle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FC676F5-122B-42B0-A7F5-AF0F09535658}">
      <dsp:nvSpPr>
        <dsp:cNvPr id="0" name=""/>
        <dsp:cNvSpPr/>
      </dsp:nvSpPr>
      <dsp:spPr>
        <a:xfrm>
          <a:off x="2366605" y="26373"/>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produktivitas rendah</a:t>
          </a:r>
        </a:p>
      </dsp:txBody>
      <dsp:txXfrm>
        <a:off x="2366605" y="26373"/>
        <a:ext cx="886159" cy="886159"/>
      </dsp:txXfrm>
    </dsp:sp>
    <dsp:sp modelId="{81D7426F-E4C7-43B4-BF32-18A4C6200893}">
      <dsp:nvSpPr>
        <dsp:cNvPr id="0" name=""/>
        <dsp:cNvSpPr/>
      </dsp:nvSpPr>
      <dsp:spPr>
        <a:xfrm>
          <a:off x="281574" y="681"/>
          <a:ext cx="3323050" cy="3323050"/>
        </a:xfrm>
        <a:prstGeom prst="circularArrow">
          <a:avLst>
            <a:gd name="adj1" fmla="val 5200"/>
            <a:gd name="adj2" fmla="val 335907"/>
            <a:gd name="adj3" fmla="val 21293266"/>
            <a:gd name="adj4" fmla="val 19766218"/>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48A19D-83F7-45A3-BA33-823839991EA9}">
      <dsp:nvSpPr>
        <dsp:cNvPr id="0" name=""/>
        <dsp:cNvSpPr/>
      </dsp:nvSpPr>
      <dsp:spPr>
        <a:xfrm>
          <a:off x="2902185" y="1674718"/>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pendapatan rendah</a:t>
          </a:r>
        </a:p>
      </dsp:txBody>
      <dsp:txXfrm>
        <a:off x="2902185" y="1674718"/>
        <a:ext cx="886159" cy="886159"/>
      </dsp:txXfrm>
    </dsp:sp>
    <dsp:sp modelId="{1538BAA1-AA32-4A8C-8EC3-2ADD4E5B8056}">
      <dsp:nvSpPr>
        <dsp:cNvPr id="0" name=""/>
        <dsp:cNvSpPr/>
      </dsp:nvSpPr>
      <dsp:spPr>
        <a:xfrm>
          <a:off x="281574" y="681"/>
          <a:ext cx="3323050" cy="3323050"/>
        </a:xfrm>
        <a:prstGeom prst="circularArrow">
          <a:avLst>
            <a:gd name="adj1" fmla="val 5200"/>
            <a:gd name="adj2" fmla="val 335907"/>
            <a:gd name="adj3" fmla="val 4014723"/>
            <a:gd name="adj4" fmla="val 2253409"/>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AB4629-B922-407B-B3A3-6C50B4D6410F}">
      <dsp:nvSpPr>
        <dsp:cNvPr id="0" name=""/>
        <dsp:cNvSpPr/>
      </dsp:nvSpPr>
      <dsp:spPr>
        <a:xfrm>
          <a:off x="1500020" y="2693450"/>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permintaan rendah</a:t>
          </a:r>
        </a:p>
      </dsp:txBody>
      <dsp:txXfrm>
        <a:off x="1500020" y="2693450"/>
        <a:ext cx="886159" cy="886159"/>
      </dsp:txXfrm>
    </dsp:sp>
    <dsp:sp modelId="{3F4EC40A-CF06-4D6C-B517-1CA4CD3FD091}">
      <dsp:nvSpPr>
        <dsp:cNvPr id="0" name=""/>
        <dsp:cNvSpPr/>
      </dsp:nvSpPr>
      <dsp:spPr>
        <a:xfrm>
          <a:off x="281574" y="681"/>
          <a:ext cx="3323050" cy="3323050"/>
        </a:xfrm>
        <a:prstGeom prst="circularArrow">
          <a:avLst>
            <a:gd name="adj1" fmla="val 5200"/>
            <a:gd name="adj2" fmla="val 335907"/>
            <a:gd name="adj3" fmla="val 8210684"/>
            <a:gd name="adj4" fmla="val 6449370"/>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C80AB2-87FA-4DC0-8C7A-C3A36C0C5413}">
      <dsp:nvSpPr>
        <dsp:cNvPr id="0" name=""/>
        <dsp:cNvSpPr/>
      </dsp:nvSpPr>
      <dsp:spPr>
        <a:xfrm>
          <a:off x="97854" y="1674718"/>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investasi rendah</a:t>
          </a:r>
        </a:p>
      </dsp:txBody>
      <dsp:txXfrm>
        <a:off x="97854" y="1674718"/>
        <a:ext cx="886159" cy="886159"/>
      </dsp:txXfrm>
    </dsp:sp>
    <dsp:sp modelId="{5C7495F0-CD54-4039-8EE7-5B52F507EB4E}">
      <dsp:nvSpPr>
        <dsp:cNvPr id="0" name=""/>
        <dsp:cNvSpPr/>
      </dsp:nvSpPr>
      <dsp:spPr>
        <a:xfrm>
          <a:off x="281574" y="681"/>
          <a:ext cx="3323050" cy="3323050"/>
        </a:xfrm>
        <a:prstGeom prst="circularArrow">
          <a:avLst>
            <a:gd name="adj1" fmla="val 5200"/>
            <a:gd name="adj2" fmla="val 335907"/>
            <a:gd name="adj3" fmla="val 12297875"/>
            <a:gd name="adj4" fmla="val 10770827"/>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443EE2-9DE0-4D48-A9D1-2E94B71BE130}">
      <dsp:nvSpPr>
        <dsp:cNvPr id="0" name=""/>
        <dsp:cNvSpPr/>
      </dsp:nvSpPr>
      <dsp:spPr>
        <a:xfrm>
          <a:off x="633434" y="26373"/>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kurang modal</a:t>
          </a:r>
        </a:p>
      </dsp:txBody>
      <dsp:txXfrm>
        <a:off x="633434" y="26373"/>
        <a:ext cx="886159" cy="886159"/>
      </dsp:txXfrm>
    </dsp:sp>
    <dsp:sp modelId="{8808BF0C-5A80-441B-ACE5-C6F5C75DAD31}">
      <dsp:nvSpPr>
        <dsp:cNvPr id="0" name=""/>
        <dsp:cNvSpPr/>
      </dsp:nvSpPr>
      <dsp:spPr>
        <a:xfrm>
          <a:off x="281574" y="681"/>
          <a:ext cx="3323050" cy="3323050"/>
        </a:xfrm>
        <a:prstGeom prst="circularArrow">
          <a:avLst>
            <a:gd name="adj1" fmla="val 5200"/>
            <a:gd name="adj2" fmla="val 335907"/>
            <a:gd name="adj3" fmla="val 16865712"/>
            <a:gd name="adj4" fmla="val 15198381"/>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3D41C9-09D6-4F96-8A68-814487C5CBF0}">
      <dsp:nvSpPr>
        <dsp:cNvPr id="0" name=""/>
        <dsp:cNvSpPr/>
      </dsp:nvSpPr>
      <dsp:spPr>
        <a:xfrm>
          <a:off x="2366605" y="26373"/>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Produktivitas rendah</a:t>
          </a:r>
        </a:p>
      </dsp:txBody>
      <dsp:txXfrm>
        <a:off x="2366605" y="26373"/>
        <a:ext cx="886159" cy="886159"/>
      </dsp:txXfrm>
    </dsp:sp>
    <dsp:sp modelId="{C58CA4AB-2C97-426D-A512-A6C6B61BE27D}">
      <dsp:nvSpPr>
        <dsp:cNvPr id="0" name=""/>
        <dsp:cNvSpPr/>
      </dsp:nvSpPr>
      <dsp:spPr>
        <a:xfrm>
          <a:off x="281574" y="681"/>
          <a:ext cx="3323050" cy="3323050"/>
        </a:xfrm>
        <a:prstGeom prst="circularArrow">
          <a:avLst>
            <a:gd name="adj1" fmla="val 5200"/>
            <a:gd name="adj2" fmla="val 335907"/>
            <a:gd name="adj3" fmla="val 21293266"/>
            <a:gd name="adj4" fmla="val 19766218"/>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F5F2F0-5AB9-4DF6-A158-576D78BF8875}">
      <dsp:nvSpPr>
        <dsp:cNvPr id="0" name=""/>
        <dsp:cNvSpPr/>
      </dsp:nvSpPr>
      <dsp:spPr>
        <a:xfrm>
          <a:off x="2902185" y="1674718"/>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tabungan rendah</a:t>
          </a:r>
        </a:p>
      </dsp:txBody>
      <dsp:txXfrm>
        <a:off x="2902185" y="1674718"/>
        <a:ext cx="886159" cy="886159"/>
      </dsp:txXfrm>
    </dsp:sp>
    <dsp:sp modelId="{6B849EEF-5E34-4CB7-B7A2-0ED9FAFFBE15}">
      <dsp:nvSpPr>
        <dsp:cNvPr id="0" name=""/>
        <dsp:cNvSpPr/>
      </dsp:nvSpPr>
      <dsp:spPr>
        <a:xfrm>
          <a:off x="281574" y="681"/>
          <a:ext cx="3323050" cy="3323050"/>
        </a:xfrm>
        <a:prstGeom prst="circularArrow">
          <a:avLst>
            <a:gd name="adj1" fmla="val 5200"/>
            <a:gd name="adj2" fmla="val 335907"/>
            <a:gd name="adj3" fmla="val 4014723"/>
            <a:gd name="adj4" fmla="val 2253409"/>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84168C-7872-4A3A-B44F-BCA797B3C88F}">
      <dsp:nvSpPr>
        <dsp:cNvPr id="0" name=""/>
        <dsp:cNvSpPr/>
      </dsp:nvSpPr>
      <dsp:spPr>
        <a:xfrm>
          <a:off x="1500020" y="2693450"/>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investasi rendah</a:t>
          </a:r>
        </a:p>
      </dsp:txBody>
      <dsp:txXfrm>
        <a:off x="1500020" y="2693450"/>
        <a:ext cx="886159" cy="886159"/>
      </dsp:txXfrm>
    </dsp:sp>
    <dsp:sp modelId="{C5A89954-5761-49FE-B013-FCEF046FBB89}">
      <dsp:nvSpPr>
        <dsp:cNvPr id="0" name=""/>
        <dsp:cNvSpPr/>
      </dsp:nvSpPr>
      <dsp:spPr>
        <a:xfrm>
          <a:off x="281574" y="681"/>
          <a:ext cx="3323050" cy="3323050"/>
        </a:xfrm>
        <a:prstGeom prst="circularArrow">
          <a:avLst>
            <a:gd name="adj1" fmla="val 5200"/>
            <a:gd name="adj2" fmla="val 335907"/>
            <a:gd name="adj3" fmla="val 8210684"/>
            <a:gd name="adj4" fmla="val 6449370"/>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361D77-18BE-4808-9096-702807604C7B}">
      <dsp:nvSpPr>
        <dsp:cNvPr id="0" name=""/>
        <dsp:cNvSpPr/>
      </dsp:nvSpPr>
      <dsp:spPr>
        <a:xfrm>
          <a:off x="97854" y="1674718"/>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kurang modal</a:t>
          </a:r>
        </a:p>
      </dsp:txBody>
      <dsp:txXfrm>
        <a:off x="97854" y="1674718"/>
        <a:ext cx="886159" cy="886159"/>
      </dsp:txXfrm>
    </dsp:sp>
    <dsp:sp modelId="{320F01D7-AF5B-480B-AA1A-1F463BFAE6F3}">
      <dsp:nvSpPr>
        <dsp:cNvPr id="0" name=""/>
        <dsp:cNvSpPr/>
      </dsp:nvSpPr>
      <dsp:spPr>
        <a:xfrm>
          <a:off x="281574" y="681"/>
          <a:ext cx="3323050" cy="3323050"/>
        </a:xfrm>
        <a:prstGeom prst="circularArrow">
          <a:avLst>
            <a:gd name="adj1" fmla="val 5200"/>
            <a:gd name="adj2" fmla="val 335907"/>
            <a:gd name="adj3" fmla="val 12297875"/>
            <a:gd name="adj4" fmla="val 10770827"/>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52B9CE-2EA3-4753-938F-FC62D57321D0}">
      <dsp:nvSpPr>
        <dsp:cNvPr id="0" name=""/>
        <dsp:cNvSpPr/>
      </dsp:nvSpPr>
      <dsp:spPr>
        <a:xfrm>
          <a:off x="633434" y="26373"/>
          <a:ext cx="886159" cy="886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id-ID" sz="1300" kern="1200"/>
            <a:t>kurang modal</a:t>
          </a:r>
        </a:p>
      </dsp:txBody>
      <dsp:txXfrm>
        <a:off x="633434" y="26373"/>
        <a:ext cx="886159" cy="886159"/>
      </dsp:txXfrm>
    </dsp:sp>
    <dsp:sp modelId="{A7478061-59DD-4735-BB02-F4C29DE84370}">
      <dsp:nvSpPr>
        <dsp:cNvPr id="0" name=""/>
        <dsp:cNvSpPr/>
      </dsp:nvSpPr>
      <dsp:spPr>
        <a:xfrm>
          <a:off x="281574" y="681"/>
          <a:ext cx="3323050" cy="3323050"/>
        </a:xfrm>
        <a:prstGeom prst="circularArrow">
          <a:avLst>
            <a:gd name="adj1" fmla="val 5200"/>
            <a:gd name="adj2" fmla="val 335907"/>
            <a:gd name="adj3" fmla="val 16865712"/>
            <a:gd name="adj4" fmla="val 15198381"/>
            <a:gd name="adj5" fmla="val 6067"/>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F1DD395-4550-41DD-9DC0-02F027C9D86C}" type="datetimeFigureOut">
              <a:rPr lang="id-ID" smtClean="0"/>
              <a:t>12/09/2014</a:t>
            </a:fld>
            <a:endParaRPr lang="id-ID"/>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id-ID"/>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F38729A-4128-4BD3-8623-8C7BCAD531F6}" type="slidenum">
              <a:rPr lang="id-ID" smtClean="0"/>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1DD395-4550-41DD-9DC0-02F027C9D86C}" type="datetimeFigureOut">
              <a:rPr lang="id-ID" smtClean="0"/>
              <a:t>12/09/2014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BF38729A-4128-4BD3-8623-8C7BCAD531F6}"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F1DD395-4550-41DD-9DC0-02F027C9D86C}" type="datetimeFigureOut">
              <a:rPr lang="id-ID" smtClean="0"/>
              <a:t>12/09/2014</a:t>
            </a:fld>
            <a:endParaRPr lang="id-ID"/>
          </a:p>
        </p:txBody>
      </p:sp>
      <p:sp>
        <p:nvSpPr>
          <p:cNvPr id="5" name="Footer Placeholder 4"/>
          <p:cNvSpPr>
            <a:spLocks noGrp="1"/>
          </p:cNvSpPr>
          <p:nvPr>
            <p:ph type="ftr" sz="quarter" idx="11"/>
          </p:nvPr>
        </p:nvSpPr>
        <p:spPr>
          <a:xfrm>
            <a:off x="457201" y="6248207"/>
            <a:ext cx="5573483" cy="365125"/>
          </a:xfrm>
        </p:spPr>
        <p:txBody>
          <a:bodyPr/>
          <a:lstStyle/>
          <a:p>
            <a:endParaRPr lang="id-ID"/>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F38729A-4128-4BD3-8623-8C7BCAD531F6}"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F1DD395-4550-41DD-9DC0-02F027C9D86C}" type="datetimeFigureOut">
              <a:rPr lang="id-ID" smtClean="0"/>
              <a:t>12/09/2014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F38729A-4128-4BD3-8623-8C7BCAD531F6}" type="slidenum">
              <a:rPr lang="id-ID" smtClean="0"/>
              <a:t>‹#›</a:t>
            </a:fld>
            <a:endParaRPr lang="id-ID"/>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F1DD395-4550-41DD-9DC0-02F027C9D86C}" type="datetimeFigureOut">
              <a:rPr lang="id-ID" smtClean="0"/>
              <a:t>12/09/2014</a:t>
            </a:fld>
            <a:endParaRPr lang="id-ID"/>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F38729A-4128-4BD3-8623-8C7BCAD531F6}" type="slidenum">
              <a:rPr lang="id-ID" smtClean="0"/>
              <a:t>‹#›</a:t>
            </a:fld>
            <a:endParaRPr lang="id-ID"/>
          </a:p>
        </p:txBody>
      </p:sp>
      <p:sp>
        <p:nvSpPr>
          <p:cNvPr id="14" name="Footer Placeholder 13"/>
          <p:cNvSpPr>
            <a:spLocks noGrp="1"/>
          </p:cNvSpPr>
          <p:nvPr>
            <p:ph type="ftr" sz="quarter" idx="12"/>
          </p:nvPr>
        </p:nvSpPr>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EF1DD395-4550-41DD-9DC0-02F027C9D86C}" type="datetimeFigureOut">
              <a:rPr lang="id-ID" smtClean="0"/>
              <a:t>12/09/2014</a:t>
            </a:fld>
            <a:endParaRPr lang="id-ID"/>
          </a:p>
        </p:txBody>
      </p:sp>
      <p:sp>
        <p:nvSpPr>
          <p:cNvPr id="10" name="Slide Number Placeholder 9"/>
          <p:cNvSpPr>
            <a:spLocks noGrp="1"/>
          </p:cNvSpPr>
          <p:nvPr>
            <p:ph type="sldNum" sz="quarter" idx="16"/>
          </p:nvPr>
        </p:nvSpPr>
        <p:spPr/>
        <p:txBody>
          <a:bodyPr rtlCol="0"/>
          <a:lstStyle/>
          <a:p>
            <a:fld id="{BF38729A-4128-4BD3-8623-8C7BCAD531F6}" type="slidenum">
              <a:rPr lang="id-ID" smtClean="0"/>
              <a:t>‹#›</a:t>
            </a:fld>
            <a:endParaRPr lang="id-ID"/>
          </a:p>
        </p:txBody>
      </p:sp>
      <p:sp>
        <p:nvSpPr>
          <p:cNvPr id="12" name="Footer Placeholder 11"/>
          <p:cNvSpPr>
            <a:spLocks noGrp="1"/>
          </p:cNvSpPr>
          <p:nvPr>
            <p:ph type="ftr" sz="quarter" idx="17"/>
          </p:nvPr>
        </p:nvSpPr>
        <p:spPr/>
        <p:txBody>
          <a:bodyPr rtlCol="0"/>
          <a:lstStyle/>
          <a:p>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EF1DD395-4550-41DD-9DC0-02F027C9D86C}" type="datetimeFigureOut">
              <a:rPr lang="id-ID" smtClean="0"/>
              <a:t>12/09/2014</a:t>
            </a:fld>
            <a:endParaRPr lang="id-ID"/>
          </a:p>
        </p:txBody>
      </p:sp>
      <p:sp>
        <p:nvSpPr>
          <p:cNvPr id="12" name="Slide Number Placeholder 11"/>
          <p:cNvSpPr>
            <a:spLocks noGrp="1"/>
          </p:cNvSpPr>
          <p:nvPr>
            <p:ph type="sldNum" sz="quarter" idx="16"/>
          </p:nvPr>
        </p:nvSpPr>
        <p:spPr/>
        <p:txBody>
          <a:bodyPr rtlCol="0"/>
          <a:lstStyle/>
          <a:p>
            <a:fld id="{BF38729A-4128-4BD3-8623-8C7BCAD531F6}" type="slidenum">
              <a:rPr lang="id-ID" smtClean="0"/>
              <a:t>‹#›</a:t>
            </a:fld>
            <a:endParaRPr lang="id-ID"/>
          </a:p>
        </p:txBody>
      </p:sp>
      <p:sp>
        <p:nvSpPr>
          <p:cNvPr id="14" name="Footer Placeholder 13"/>
          <p:cNvSpPr>
            <a:spLocks noGrp="1"/>
          </p:cNvSpPr>
          <p:nvPr>
            <p:ph type="ftr" sz="quarter" idx="17"/>
          </p:nvPr>
        </p:nvSpPr>
        <p:spPr/>
        <p:txBody>
          <a:bodyPr rtlCol="0"/>
          <a:lstStyle/>
          <a:p>
            <a:endParaRPr lang="id-ID"/>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F1DD395-4550-41DD-9DC0-02F027C9D86C}" type="datetimeFigureOut">
              <a:rPr lang="id-ID" smtClean="0"/>
              <a:t>12/09/2014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F38729A-4128-4BD3-8623-8C7BCAD531F6}"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D395-4550-41DD-9DC0-02F027C9D86C}" type="datetimeFigureOut">
              <a:rPr lang="id-ID" smtClean="0"/>
              <a:t>12/09/2014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F38729A-4128-4BD3-8623-8C7BCAD531F6}"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F1DD395-4550-41DD-9DC0-02F027C9D86C}" type="datetimeFigureOut">
              <a:rPr lang="id-ID" smtClean="0"/>
              <a:t>12/09/2014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F38729A-4128-4BD3-8623-8C7BCAD531F6}" type="slidenum">
              <a:rPr lang="id-ID" smtClean="0"/>
              <a:t>‹#›</a:t>
            </a:fld>
            <a:endParaRPr lang="id-ID"/>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EF1DD395-4550-41DD-9DC0-02F027C9D86C}" type="datetimeFigureOut">
              <a:rPr lang="id-ID" smtClean="0"/>
              <a:t>12/09/2014</a:t>
            </a:fld>
            <a:endParaRPr lang="id-ID"/>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F38729A-4128-4BD3-8623-8C7BCAD531F6}" type="slidenum">
              <a:rPr lang="id-ID" smtClean="0"/>
              <a:t>‹#›</a:t>
            </a:fld>
            <a:endParaRPr lang="id-ID"/>
          </a:p>
        </p:txBody>
      </p:sp>
      <p:sp>
        <p:nvSpPr>
          <p:cNvPr id="14" name="Footer Placeholder 13"/>
          <p:cNvSpPr>
            <a:spLocks noGrp="1"/>
          </p:cNvSpPr>
          <p:nvPr>
            <p:ph type="ftr" sz="quarter" idx="12"/>
          </p:nvPr>
        </p:nvSpPr>
        <p:spPr>
          <a:xfrm>
            <a:off x="1600200" y="6248206"/>
            <a:ext cx="4572000" cy="365125"/>
          </a:xfrm>
        </p:spPr>
        <p:txBody>
          <a:bodyPr rtlCol="0"/>
          <a:lstStyle/>
          <a:p>
            <a:endParaRPr lang="id-ID"/>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EF1DD395-4550-41DD-9DC0-02F027C9D86C}" type="datetimeFigureOut">
              <a:rPr lang="id-ID" smtClean="0"/>
              <a:t>12/09/2014</a:t>
            </a:fld>
            <a:endParaRPr lang="id-ID"/>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id-ID"/>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F38729A-4128-4BD3-8623-8C7BCAD531F6}"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b="1" dirty="0" smtClean="0"/>
              <a:t/>
            </a:r>
            <a:br>
              <a:rPr lang="id-ID" b="1" dirty="0" smtClean="0"/>
            </a:br>
            <a:r>
              <a:rPr lang="id-ID" b="1" dirty="0"/>
              <a:t/>
            </a:r>
            <a:br>
              <a:rPr lang="id-ID" b="1" dirty="0"/>
            </a:br>
            <a:r>
              <a:rPr lang="id-ID" b="1" dirty="0" smtClean="0"/>
              <a:t>PARADOKS </a:t>
            </a:r>
            <a:r>
              <a:rPr lang="id-ID" b="1" dirty="0"/>
              <a:t>PEMBANGUNAN</a:t>
            </a:r>
            <a:r>
              <a:rPr lang="id-ID" dirty="0"/>
              <a:t/>
            </a:r>
            <a:br>
              <a:rPr lang="id-ID" dirty="0"/>
            </a:br>
            <a:r>
              <a:rPr lang="id-ID" b="1" dirty="0"/>
              <a:t> </a:t>
            </a:r>
            <a:r>
              <a:rPr lang="id-ID" dirty="0"/>
              <a:t/>
            </a:r>
            <a:br>
              <a:rPr lang="id-ID" dirty="0"/>
            </a:br>
            <a:endParaRPr lang="id-ID" dirty="0"/>
          </a:p>
        </p:txBody>
      </p:sp>
      <p:sp>
        <p:nvSpPr>
          <p:cNvPr id="3" name="Subtitle 2"/>
          <p:cNvSpPr>
            <a:spLocks noGrp="1"/>
          </p:cNvSpPr>
          <p:nvPr>
            <p:ph type="subTitle" idx="1"/>
          </p:nvPr>
        </p:nvSpPr>
        <p:spPr>
          <a:xfrm>
            <a:off x="914400" y="1268760"/>
            <a:ext cx="7772400" cy="3600400"/>
          </a:xfrm>
        </p:spPr>
        <p:txBody>
          <a:bodyPr/>
          <a:lstStyle/>
          <a:p>
            <a:r>
              <a:rPr lang="id-ID" dirty="0" smtClean="0"/>
              <a:t>Oleh</a:t>
            </a:r>
          </a:p>
          <a:p>
            <a:r>
              <a:rPr lang="id-ID" dirty="0" smtClean="0"/>
              <a:t>Warjio</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MENGAPA TERJADI PARADOKS?</a:t>
            </a:r>
            <a:endParaRPr lang="id-ID" dirty="0"/>
          </a:p>
        </p:txBody>
      </p:sp>
      <p:sp>
        <p:nvSpPr>
          <p:cNvPr id="3" name="Content Placeholder 2"/>
          <p:cNvSpPr>
            <a:spLocks noGrp="1"/>
          </p:cNvSpPr>
          <p:nvPr>
            <p:ph sz="quarter" idx="1"/>
          </p:nvPr>
        </p:nvSpPr>
        <p:spPr/>
        <p:txBody>
          <a:bodyPr>
            <a:normAutofit fontScale="77500" lnSpcReduction="20000"/>
          </a:bodyPr>
          <a:lstStyle/>
          <a:p>
            <a:r>
              <a:rPr lang="id-ID" dirty="0" smtClean="0"/>
              <a:t>INTERVENSI EKONOMI</a:t>
            </a:r>
          </a:p>
          <a:p>
            <a:r>
              <a:rPr lang="id-ID" dirty="0"/>
              <a:t>Ahli-ahli ekonomi seperti Myint, Presbich, Singer, Lewis dan Myrdal telah mengembangkan suatu teori tentang pengisapan negara-negara terbelakang secara internasional. Mereka berpendapat bahwa di dalam perekonomian dunia telah bermain kekuatan-kekuatan yang tidak seimbang; akibatnya keuntungan perdagangan lebih banyak mengalir ke negara-negara maju (Jhingan, 2010:38). Mereka berpendapat bahwa secara historis perdagangan luar negeri justeru memperlambat pembangunan negara berkembang. Hal yang perlu kita tegaskan adalah bahwa  barang-barang yang diproduksi di Negara Berkembang dan kemudian dijual di kota-kota besar dunia seperti New York, Paris maupun London, adalah barang-barang pabrik utama (manufaktur) yang dihasilkan oleh TNCs (</a:t>
            </a:r>
            <a:r>
              <a:rPr lang="id-ID" i="1" dirty="0"/>
              <a:t>Transnational Coorporations</a:t>
            </a:r>
            <a:r>
              <a:rPr lang="id-ID" dirty="0"/>
              <a:t>), oleh anak perusahaan mereka dan subkontraktor-subkontraktor mereka di negara-negara berkembang.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MENGAPA TERJADI PARADOKS?</a:t>
            </a:r>
            <a:endParaRPr lang="id-ID" dirty="0"/>
          </a:p>
        </p:txBody>
      </p:sp>
      <p:sp>
        <p:nvSpPr>
          <p:cNvPr id="3" name="Content Placeholder 2"/>
          <p:cNvSpPr>
            <a:spLocks noGrp="1"/>
          </p:cNvSpPr>
          <p:nvPr>
            <p:ph sz="quarter" idx="1"/>
          </p:nvPr>
        </p:nvSpPr>
        <p:spPr/>
        <p:txBody>
          <a:bodyPr>
            <a:normAutofit fontScale="70000" lnSpcReduction="20000"/>
          </a:bodyPr>
          <a:lstStyle/>
          <a:p>
            <a:r>
              <a:rPr lang="id-ID" dirty="0" smtClean="0"/>
              <a:t>GLOBALISASI</a:t>
            </a:r>
          </a:p>
          <a:p>
            <a:r>
              <a:rPr lang="id-ID" dirty="0"/>
              <a:t>Menurut Budi Winarno (2008:2) konsep Globalisasi sebagai konsep yang sudah digunakan untuk memfokuskan pembahasan pada  pada interaksi yang terjadi antara kekuatan modal global (</a:t>
            </a:r>
            <a:r>
              <a:rPr lang="id-ID" i="1" dirty="0"/>
              <a:t>global capital</a:t>
            </a:r>
            <a:r>
              <a:rPr lang="id-ID" dirty="0"/>
              <a:t>) dan pemerintah-pemerintah) yang beroperasi pada tingkat negara berdaulat (</a:t>
            </a:r>
            <a:r>
              <a:rPr lang="id-ID" i="1" dirty="0"/>
              <a:t>sovereign state</a:t>
            </a:r>
            <a:r>
              <a:rPr lang="id-ID" dirty="0"/>
              <a:t>). Sejak 1980-an gelombang globalisasi tersebut meningkat tajam, baik dari segi intensitas maupun cakupannya. Proses konvergensi yang bisa disaksikan akibat globalisasi dewasa ini praktis telah menyentuh ke tingkat sistem, proses, aktor dan </a:t>
            </a:r>
            <a:r>
              <a:rPr lang="id-ID" i="1" dirty="0"/>
              <a:t>event</a:t>
            </a:r>
            <a:r>
              <a:rPr lang="id-ID" i="1" dirty="0" smtClean="0"/>
              <a:t>.</a:t>
            </a:r>
          </a:p>
          <a:p>
            <a:r>
              <a:rPr lang="id-ID" dirty="0" smtClean="0"/>
              <a:t> </a:t>
            </a:r>
            <a:r>
              <a:rPr lang="id-ID" dirty="0"/>
              <a:t>Globalisasi tentu saja telah mengundang kritik. Mereka umumnya mengatakan bahwa sistem keuangan dunia saat ini telah mendorong adanya kecenderungan yang berbahaya, yakni lahirnya suatu bentuk eksploitasi baru yang dilakukan oleh </a:t>
            </a:r>
            <a:r>
              <a:rPr lang="id-ID" i="1" dirty="0"/>
              <a:t>financial-driven economies</a:t>
            </a:r>
            <a:r>
              <a:rPr lang="id-ID" dirty="0"/>
              <a:t> terhadap </a:t>
            </a:r>
            <a:r>
              <a:rPr lang="id-ID" i="1" dirty="0"/>
              <a:t>good producing economies</a:t>
            </a:r>
            <a:r>
              <a:rPr lang="id-ID" dirty="0"/>
              <a:t> (Budi Winarno, 2008:4, Stiglitz, 2003) ini disebabkan oleh kelompok negara-negara maju yang memiliki kebebasan yang sangat besar dalam merekayasa bentuk-bentuk transasksi keuangan yang bersifat semu. </a:t>
            </a:r>
          </a:p>
          <a:p>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IMPLIKASI</a:t>
            </a:r>
            <a:endParaRPr lang="id-ID" dirty="0"/>
          </a:p>
        </p:txBody>
      </p:sp>
      <p:sp>
        <p:nvSpPr>
          <p:cNvPr id="3" name="Content Placeholder 2"/>
          <p:cNvSpPr>
            <a:spLocks noGrp="1"/>
          </p:cNvSpPr>
          <p:nvPr>
            <p:ph sz="quarter" idx="1"/>
          </p:nvPr>
        </p:nvSpPr>
        <p:spPr/>
        <p:txBody>
          <a:bodyPr>
            <a:normAutofit fontScale="77500" lnSpcReduction="20000"/>
          </a:bodyPr>
          <a:lstStyle/>
          <a:p>
            <a:r>
              <a:rPr lang="id-ID" dirty="0" smtClean="0"/>
              <a:t>MUNCULNYA LINGKARAN KEMISKINAN</a:t>
            </a:r>
          </a:p>
          <a:p>
            <a:r>
              <a:rPr lang="id-ID" dirty="0"/>
              <a:t>Di sinilah kemudian muncul apa yang disebut dengan </a:t>
            </a:r>
            <a:r>
              <a:rPr lang="id-ID" b="1" dirty="0"/>
              <a:t>Lingkaran Setan Kemiskinan</a:t>
            </a:r>
            <a:r>
              <a:rPr lang="id-ID" dirty="0"/>
              <a:t>. Lingkaran Setan Kemiskinan menurut Nurkse (Jhingan, 2010) adalah deretan melingkar kekuatan-kekuatan yang satu dengan yang lain beraksi dan bereaksi sedemikian rupa sehingga menempatkan suatu negara miskin tetap berada dalam keadaan melarat. </a:t>
            </a:r>
            <a:endParaRPr lang="id-ID" dirty="0" smtClean="0"/>
          </a:p>
          <a:p>
            <a:r>
              <a:rPr lang="id-ID" dirty="0" smtClean="0"/>
              <a:t>Si </a:t>
            </a:r>
            <a:r>
              <a:rPr lang="id-ID" dirty="0"/>
              <a:t>miskin, misalnya, selalu kurang makan; karena kurang makan, kesehatannya menjadi buruk, karena fisiknya lemah kapasitas kerjanya rendah; karena kapasitasnya rendah penghasilannya rendah, dan itu berarti miskin. Lingkaran setan kemiskinan pada pokoknya berasal dari fakta bahwa produktivitas total di negara-negara berkembang sangat rendah sebagai akibat dari kekurangan modal, pasar yang tidak sempurna, dan keterbelakangan perekonomian.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LINGKARAN SETAN KEMISKINAN</a:t>
            </a:r>
            <a:endParaRPr lang="id-ID" dirty="0"/>
          </a:p>
        </p:txBody>
      </p:sp>
      <p:graphicFrame>
        <p:nvGraphicFramePr>
          <p:cNvPr id="7" name="Content Placeholder 6"/>
          <p:cNvGraphicFramePr>
            <a:graphicFrameLocks noGrp="1"/>
          </p:cNvGraphicFramePr>
          <p:nvPr>
            <p:ph sz="quarter" idx="2"/>
          </p:nvPr>
        </p:nvGraphicFramePr>
        <p:xfrm>
          <a:off x="609600" y="2438400"/>
          <a:ext cx="3886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sz="quarter" idx="4"/>
          </p:nvPr>
        </p:nvGraphicFramePr>
        <p:xfrm>
          <a:off x="4800600" y="2438400"/>
          <a:ext cx="3886200"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3" name="Text Placeholder 2"/>
          <p:cNvSpPr>
            <a:spLocks noGrp="1"/>
          </p:cNvSpPr>
          <p:nvPr>
            <p:ph type="body" sz="quarter" idx="1"/>
          </p:nvPr>
        </p:nvSpPr>
        <p:spPr/>
        <p:txBody>
          <a:bodyPr/>
          <a:lstStyle/>
          <a:p>
            <a:r>
              <a:rPr lang="id-ID" dirty="0" smtClean="0"/>
              <a:t>PERMINTAAN</a:t>
            </a:r>
            <a:endParaRPr lang="id-ID" dirty="0"/>
          </a:p>
        </p:txBody>
      </p:sp>
      <p:sp>
        <p:nvSpPr>
          <p:cNvPr id="5" name="Text Placeholder 4"/>
          <p:cNvSpPr>
            <a:spLocks noGrp="1"/>
          </p:cNvSpPr>
          <p:nvPr>
            <p:ph type="body" sz="quarter" idx="3"/>
          </p:nvPr>
        </p:nvSpPr>
        <p:spPr/>
        <p:txBody>
          <a:bodyPr/>
          <a:lstStyle/>
          <a:p>
            <a:r>
              <a:rPr lang="id-ID" dirty="0" smtClean="0"/>
              <a:t>PENAWARAN</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PERSOALAN KEMISKINAN: PERSFEKTIF PARADOKS</a:t>
            </a:r>
            <a:endParaRPr lang="id-ID" dirty="0"/>
          </a:p>
        </p:txBody>
      </p:sp>
      <p:sp>
        <p:nvSpPr>
          <p:cNvPr id="3" name="Content Placeholder 2"/>
          <p:cNvSpPr>
            <a:spLocks noGrp="1"/>
          </p:cNvSpPr>
          <p:nvPr>
            <p:ph sz="quarter" idx="1"/>
          </p:nvPr>
        </p:nvSpPr>
        <p:spPr/>
        <p:txBody>
          <a:bodyPr>
            <a:normAutofit fontScale="77500" lnSpcReduction="20000"/>
          </a:bodyPr>
          <a:lstStyle/>
          <a:p>
            <a:r>
              <a:rPr lang="id-ID" dirty="0"/>
              <a:t>Pada tahun 2000, telah terbit buku </a:t>
            </a:r>
            <a:r>
              <a:rPr lang="id-ID" i="1" dirty="0"/>
              <a:t>The Culture Matters: How Values Shapes Human Progress,</a:t>
            </a:r>
            <a:r>
              <a:rPr lang="id-ID" dirty="0"/>
              <a:t> yang dieditori oleh Lawrence E. Harrison dan Samuel P.Huntington. Buku ini sebenarnya merupakan kumpulan tulisan dari para pakar sosial dan politik yang mengkonsentrasikan pada pembangunan. Sesuai dengan judulnya,  buku ini meneropong persoalan pembangunan dengan penekanan pada peran nilai-nilai dalam pembangunan.</a:t>
            </a:r>
          </a:p>
          <a:p>
            <a:pPr>
              <a:buNone/>
            </a:pPr>
            <a:r>
              <a:rPr lang="id-ID" dirty="0"/>
              <a:t> </a:t>
            </a:r>
          </a:p>
          <a:p>
            <a:r>
              <a:rPr lang="id-ID" dirty="0"/>
              <a:t>Dengan bantuan dan pendanaan dari </a:t>
            </a:r>
            <a:r>
              <a:rPr lang="id-ID" i="1" dirty="0"/>
              <a:t>Harvard Universitys Academy for Internasional and Area Studies </a:t>
            </a:r>
            <a:r>
              <a:rPr lang="id-ID" dirty="0"/>
              <a:t>dan </a:t>
            </a:r>
            <a:r>
              <a:rPr lang="id-ID" i="1" dirty="0"/>
              <a:t>Harvard Weatherhead Centre for International Affairs</a:t>
            </a:r>
            <a:r>
              <a:rPr lang="id-ID" dirty="0"/>
              <a:t> (Amerika Serikat) tentu tidaklah susah untuk mengkampanyekan pemikiran  bahwa keterbelakangan atau mandegnya pembangunan di negara-negara berkembang disebabkan nilai-nilai budaya dan politik yang dimiliki oleh negara-negara berkembang.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PERSOALAN KEMISKINAN: PERSFEKTIF PARADOKS</a:t>
            </a:r>
            <a:endParaRPr lang="id-ID" dirty="0"/>
          </a:p>
        </p:txBody>
      </p:sp>
      <p:sp>
        <p:nvSpPr>
          <p:cNvPr id="3" name="Content Placeholder 2"/>
          <p:cNvSpPr>
            <a:spLocks noGrp="1"/>
          </p:cNvSpPr>
          <p:nvPr>
            <p:ph sz="quarter" idx="1"/>
          </p:nvPr>
        </p:nvSpPr>
        <p:spPr/>
        <p:txBody>
          <a:bodyPr>
            <a:normAutofit fontScale="77500" lnSpcReduction="20000"/>
          </a:bodyPr>
          <a:lstStyle/>
          <a:p>
            <a:r>
              <a:rPr lang="id-ID" dirty="0"/>
              <a:t>Kajian Collier (2007) sebagaimana disebutkan di atas, sebenarnya menegaskan tesis kemiskinan di Negara Berkembang lebih banyak disebabkan oleh”kesalahan” dari Negara Berkembang sendiri,--sebagaimana disebutkan ilmuwan sosial dengan dukungan Harvard di atas. Dengan menggunakan konsep jebakan pembangunan </a:t>
            </a:r>
            <a:r>
              <a:rPr lang="id-ID" i="1" dirty="0"/>
              <a:t>(trap of development</a:t>
            </a:r>
            <a:r>
              <a:rPr lang="id-ID" dirty="0"/>
              <a:t>), yang menganalisis negara-negara Afrika, Collier (2007) menyimpulkan bahwa kemiskinan yang terjadi di Negara Berkembang (Afrika) disebabkan 4 hal dalam kaitannya dengan jebakan pembangunan. </a:t>
            </a:r>
            <a:endParaRPr lang="id-ID" dirty="0" smtClean="0"/>
          </a:p>
          <a:p>
            <a:r>
              <a:rPr lang="id-ID" dirty="0" smtClean="0"/>
              <a:t>Ke-4 </a:t>
            </a:r>
            <a:r>
              <a:rPr lang="id-ID" dirty="0"/>
              <a:t>jebakan pembangunan itu adalah 1.Jebakan Konflik (</a:t>
            </a:r>
            <a:r>
              <a:rPr lang="id-ID" i="1" dirty="0"/>
              <a:t>The Conflict Trap</a:t>
            </a:r>
            <a:r>
              <a:rPr lang="id-ID" dirty="0"/>
              <a:t>), 2. </a:t>
            </a:r>
            <a:r>
              <a:rPr lang="id-ID" i="1" dirty="0"/>
              <a:t>The Natural Resource Trap</a:t>
            </a:r>
            <a:r>
              <a:rPr lang="id-ID" dirty="0"/>
              <a:t> (Jebakan Sumber-Sumber Alam), 3. Persoalan Tanah dan Hubungan Tetangga (</a:t>
            </a:r>
            <a:r>
              <a:rPr lang="id-ID" i="1" dirty="0"/>
              <a:t>landlocked and Bad Neighbor</a:t>
            </a:r>
            <a:r>
              <a:rPr lang="id-ID" dirty="0"/>
              <a:t>), 4. Buruknya Kepemerintahan dalam Negara Kecil (</a:t>
            </a:r>
            <a:r>
              <a:rPr lang="id-ID" i="1" dirty="0"/>
              <a:t>Bad Governance in A small Country</a:t>
            </a:r>
            <a:r>
              <a:rPr lang="id-ID" dirty="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KAJIAN BARU PERSOALAN KEMISKINAN</a:t>
            </a:r>
            <a:endParaRPr lang="id-ID" dirty="0"/>
          </a:p>
        </p:txBody>
      </p:sp>
      <p:sp>
        <p:nvSpPr>
          <p:cNvPr id="3" name="Content Placeholder 2"/>
          <p:cNvSpPr>
            <a:spLocks noGrp="1"/>
          </p:cNvSpPr>
          <p:nvPr>
            <p:ph sz="quarter" idx="1"/>
          </p:nvPr>
        </p:nvSpPr>
        <p:spPr/>
        <p:txBody>
          <a:bodyPr>
            <a:normAutofit fontScale="85000" lnSpcReduction="20000"/>
          </a:bodyPr>
          <a:lstStyle/>
          <a:p>
            <a:r>
              <a:rPr lang="id-ID" dirty="0"/>
              <a:t>Kajian terbaru mengenai kemiskinan khususnya berkaitan dengan kebijakan negara, telah dilakukan oleh Acemoglu &amp; Robinson (2012). Melalui kajian mereka ini selama 15 tahun dengan cara melakukan perbandingan terhadap banyak negara-negara di dunia, disimpulkan bahwa kemiskinan yang terjadi di negara-negara di dunia ini disebabkan oleh persoalan dan latar belakang politik. </a:t>
            </a:r>
            <a:endParaRPr lang="id-ID" dirty="0" smtClean="0"/>
          </a:p>
          <a:p>
            <a:r>
              <a:rPr lang="id-ID" dirty="0" smtClean="0"/>
              <a:t>Sebab-sebab </a:t>
            </a:r>
            <a:r>
              <a:rPr lang="id-ID" dirty="0"/>
              <a:t>demografi, budaya, iklim yang selama ini menjadi kambing hitam para peneliti sebagai penyebab kemiskinan dibantah oleh Acemoglu &amp; Robinson (2012).Menurut mereka ini berbagai faktor itu, tidak ada sangkut pautnya dengan kesenjangan-kesenjangan sebagaimana telah disebutkan di atas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PETA KEMISKINAN DUNIA</a:t>
            </a:r>
            <a:endParaRPr lang="id-ID" dirty="0"/>
          </a:p>
        </p:txBody>
      </p:sp>
      <p:pic>
        <p:nvPicPr>
          <p:cNvPr id="4" name="Content Placeholder 3" descr="fao poverty map"/>
          <p:cNvPicPr>
            <a:picLocks noGrp="1"/>
          </p:cNvPicPr>
          <p:nvPr>
            <p:ph sz="quarter" idx="1"/>
          </p:nvPr>
        </p:nvPicPr>
        <p:blipFill>
          <a:blip r:embed="rId2" cstate="print"/>
          <a:stretch>
            <a:fillRect/>
          </a:stretch>
        </p:blipFill>
        <p:spPr bwMode="auto">
          <a:xfrm>
            <a:off x="917575" y="2038350"/>
            <a:ext cx="7543800" cy="361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PEMBAGIAN WILAYAH DUNIA</a:t>
            </a:r>
            <a:endParaRPr lang="id-ID" dirty="0"/>
          </a:p>
        </p:txBody>
      </p:sp>
      <p:pic>
        <p:nvPicPr>
          <p:cNvPr id="4" name="Content Placeholder 3" descr="first, second and third world map"/>
          <p:cNvPicPr>
            <a:picLocks noGrp="1"/>
          </p:cNvPicPr>
          <p:nvPr>
            <p:ph sz="quarter" idx="1"/>
          </p:nvPr>
        </p:nvPicPr>
        <p:blipFill>
          <a:blip r:embed="rId2" cstate="print"/>
          <a:stretch>
            <a:fillRect/>
          </a:stretch>
        </p:blipFill>
        <p:spPr bwMode="auto">
          <a:xfrm>
            <a:off x="2070100" y="2319337"/>
            <a:ext cx="5238750" cy="3057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082551"/>
          </a:xfrm>
        </p:spPr>
        <p:txBody>
          <a:bodyPr>
            <a:normAutofit/>
          </a:bodyPr>
          <a:lstStyle/>
          <a:p>
            <a:r>
              <a:rPr lang="id-ID" sz="2400" dirty="0" smtClean="0"/>
              <a:t>PERSOALAN PEMBANGUNAN</a:t>
            </a:r>
            <a:endParaRPr lang="id-ID" sz="2400" dirty="0"/>
          </a:p>
        </p:txBody>
      </p:sp>
      <p:sp>
        <p:nvSpPr>
          <p:cNvPr id="3" name="Subtitle 2"/>
          <p:cNvSpPr>
            <a:spLocks noGrp="1"/>
          </p:cNvSpPr>
          <p:nvPr>
            <p:ph type="subTitle" idx="1"/>
          </p:nvPr>
        </p:nvSpPr>
        <p:spPr>
          <a:xfrm>
            <a:off x="1371600" y="3068960"/>
            <a:ext cx="6400800" cy="2569840"/>
          </a:xfrm>
        </p:spPr>
        <p:txBody>
          <a:bodyPr>
            <a:normAutofit fontScale="92500" lnSpcReduction="10000"/>
          </a:bodyPr>
          <a:lstStyle/>
          <a:p>
            <a:r>
              <a:rPr lang="id-ID" dirty="0">
                <a:solidFill>
                  <a:schemeClr val="tx1"/>
                </a:solidFill>
              </a:rPr>
              <a:t>Konsep Pembangunan dan hasil-hasilnya, hingga kini masih terus diperdebatkan. Ditinjau dari sudut teori, sulit untuk mengatakan bahwa ada persamaan pandangan mengenai pembangunan (Binder, 2011,Calvert &amp; Calvert, 2001, Meier &amp; Baldwin, 1964, Muhammad Syukri Salleh, 2003, Andrinof Chaniago, 2012, Arief Budiman, 2000).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PARADOKS PEMBANGUNAN</a:t>
            </a:r>
            <a:endParaRPr lang="id-ID" dirty="0"/>
          </a:p>
        </p:txBody>
      </p:sp>
      <p:sp>
        <p:nvSpPr>
          <p:cNvPr id="3" name="Content Placeholder 2"/>
          <p:cNvSpPr>
            <a:spLocks noGrp="1"/>
          </p:cNvSpPr>
          <p:nvPr>
            <p:ph sz="quarter" idx="1"/>
          </p:nvPr>
        </p:nvSpPr>
        <p:spPr/>
        <p:txBody>
          <a:bodyPr>
            <a:normAutofit fontScale="92500" lnSpcReduction="10000"/>
          </a:bodyPr>
          <a:lstStyle/>
          <a:p>
            <a:r>
              <a:rPr lang="id-ID" dirty="0"/>
              <a:t>Meskipun laporan Persatuan Bangsa-Bangsa (PBB) mengenai </a:t>
            </a:r>
            <a:r>
              <a:rPr lang="id-ID" i="1" dirty="0"/>
              <a:t>Millenium Development Goals </a:t>
            </a:r>
            <a:r>
              <a:rPr lang="id-ID" dirty="0"/>
              <a:t>(MDGs) tahun 2012 menyebutkan bahwa target MDGs 1, yaitu menurunkan separuh kemiskinan ekstrim dari tingkat tahun 1990 telah tercapai, namun kemiskinan itu sendiri tetap masih menjadi permasalahan di banyak negara (Judha Nugraha, 2014). </a:t>
            </a:r>
            <a:endParaRPr lang="id-ID" dirty="0" smtClean="0"/>
          </a:p>
          <a:p>
            <a:r>
              <a:rPr lang="id-ID" dirty="0" smtClean="0"/>
              <a:t>Lebih </a:t>
            </a:r>
            <a:r>
              <a:rPr lang="id-ID" dirty="0"/>
              <a:t>dari itu, proyeksi pembangunan yang telah dicanangkan dan dilaksanakan di berbagai negara, kesenjangan justeru terus muncul dan menjadi persoalan yang berkaitan dengan moralitas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PARADOKS PEMBANGUNAN:PERSFEKTIF PAKAR</a:t>
            </a:r>
            <a:endParaRPr lang="id-ID" dirty="0"/>
          </a:p>
        </p:txBody>
      </p:sp>
      <p:sp>
        <p:nvSpPr>
          <p:cNvPr id="3" name="Content Placeholder 2"/>
          <p:cNvSpPr>
            <a:spLocks noGrp="1"/>
          </p:cNvSpPr>
          <p:nvPr>
            <p:ph sz="quarter" idx="1"/>
          </p:nvPr>
        </p:nvSpPr>
        <p:spPr/>
        <p:txBody>
          <a:bodyPr>
            <a:normAutofit fontScale="92500" lnSpcReduction="20000"/>
          </a:bodyPr>
          <a:lstStyle/>
          <a:p>
            <a:r>
              <a:rPr lang="id-ID" dirty="0" smtClean="0"/>
              <a:t>Pada </a:t>
            </a:r>
            <a:r>
              <a:rPr lang="id-ID" dirty="0"/>
              <a:t>tahun 2003, Philip Quarles van Uppord dan Ananta Kumar Giri (eds) telah menulis buku yang berjudul </a:t>
            </a:r>
            <a:r>
              <a:rPr lang="id-ID" i="1" dirty="0"/>
              <a:t>A Moral Ciritique of Development</a:t>
            </a:r>
            <a:r>
              <a:rPr lang="id-ID" dirty="0"/>
              <a:t>.  Karya mereka ini memaparkan bagaimana ketimpangan dan kesenjangan yang dalam telah terjadi dalam pembangunan.  Bukan saja kesenjangan akan ekonomi dan keadilan di berbagai wilayah tetapi juga telah menimbulkan krisis moral pada tingkat yang kritis. Hal ini disebabkan karena pembangunan hanya dilihat dari aspek ekonomi dan hegemoni kekuasaan saja.  Etika dan moral yang seharusnya menjadi pedoman dalam pembangunan justeru dibelakangkan.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PARADOKS PEMBANGUNAN:PERSFEKTIF PAKAR</a:t>
            </a:r>
            <a:endParaRPr lang="id-ID" dirty="0"/>
          </a:p>
        </p:txBody>
      </p:sp>
      <p:sp>
        <p:nvSpPr>
          <p:cNvPr id="3" name="Content Placeholder 2"/>
          <p:cNvSpPr>
            <a:spLocks noGrp="1"/>
          </p:cNvSpPr>
          <p:nvPr>
            <p:ph sz="quarter" idx="1"/>
          </p:nvPr>
        </p:nvSpPr>
        <p:spPr/>
        <p:txBody>
          <a:bodyPr>
            <a:normAutofit lnSpcReduction="10000"/>
          </a:bodyPr>
          <a:lstStyle/>
          <a:p>
            <a:r>
              <a:rPr lang="id-ID" dirty="0"/>
              <a:t>P</a:t>
            </a:r>
            <a:r>
              <a:rPr lang="id-ID" dirty="0" smtClean="0"/>
              <a:t>ada </a:t>
            </a:r>
            <a:r>
              <a:rPr lang="id-ID" dirty="0"/>
              <a:t>tahun 1992, penerima hadiah Nobel, Amartya Sen menerbitkan satu buku yang berjudul  </a:t>
            </a:r>
            <a:r>
              <a:rPr lang="id-ID" i="1" dirty="0"/>
              <a:t>Inequality Reexamined</a:t>
            </a:r>
            <a:r>
              <a:rPr lang="id-ID" dirty="0"/>
              <a:t>. Dalam buku tersebut, Sen melontarkan satu istilah terkenal yaitu  </a:t>
            </a:r>
            <a:r>
              <a:rPr lang="id-ID" i="1" dirty="0"/>
              <a:t>development paradox</a:t>
            </a:r>
            <a:r>
              <a:rPr lang="id-ID" dirty="0"/>
              <a:t>.  </a:t>
            </a:r>
            <a:r>
              <a:rPr lang="id-ID" i="1" dirty="0"/>
              <a:t>Development paradox</a:t>
            </a:r>
            <a:r>
              <a:rPr lang="id-ID" dirty="0"/>
              <a:t>  yang dimaksudkan Sen merujuk pada  timpangnya pembangunan antara negara maju dan negara berkembang serta antara pembangunan antara desa dan kota. Persoalan ini bersumber pada ketiadaan akses dan kebebasan  yang dimiliki oleh masyarakat miskin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PARADOKS PEMBANGUNAN:PERSFEKTIF PAKAR</a:t>
            </a:r>
            <a:endParaRPr lang="id-ID" dirty="0"/>
          </a:p>
        </p:txBody>
      </p:sp>
      <p:sp>
        <p:nvSpPr>
          <p:cNvPr id="3" name="Content Placeholder 2"/>
          <p:cNvSpPr>
            <a:spLocks noGrp="1"/>
          </p:cNvSpPr>
          <p:nvPr>
            <p:ph sz="quarter" idx="1"/>
          </p:nvPr>
        </p:nvSpPr>
        <p:spPr/>
        <p:txBody>
          <a:bodyPr>
            <a:normAutofit fontScale="92500" lnSpcReduction="10000"/>
          </a:bodyPr>
          <a:lstStyle/>
          <a:p>
            <a:r>
              <a:rPr lang="id-ID" dirty="0"/>
              <a:t>Dua puluh tahun sebelumnya, yaitu tahun 1976, Mahbub ul Haq, telah menghasilkan karya, </a:t>
            </a:r>
            <a:r>
              <a:rPr lang="id-ID" i="1" dirty="0"/>
              <a:t>The Poverty Curtain</a:t>
            </a:r>
            <a:r>
              <a:rPr lang="id-ID" dirty="0"/>
              <a:t>, yang meneropong bagaimana telah terjadi ketimpangan pembangunan di dunia, dimana Negara Berkembang telah menjadi korbannya. Demikian juga karya fenomenal Michael P. Todaro (1977), </a:t>
            </a:r>
            <a:r>
              <a:rPr lang="id-ID" i="1" dirty="0"/>
              <a:t>Economic Development In The Third World</a:t>
            </a:r>
            <a:r>
              <a:rPr lang="id-ID" dirty="0"/>
              <a:t>. Tidak dapat dinafikkan, dua karya besar ini telah memberi inspirasi dan juga provokasi yang sangat berarti bahwa pembangunan ternyata memberikan dampak yang tidak menguntungkan bagi Negara Berkembang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PARADOKS PEMBANGUNAN:</a:t>
            </a:r>
            <a:br>
              <a:rPr lang="id-ID" dirty="0" smtClean="0"/>
            </a:br>
            <a:r>
              <a:rPr lang="id-ID" dirty="0" smtClean="0"/>
              <a:t>SEBUAH PENGALAMAN</a:t>
            </a:r>
            <a:endParaRPr lang="id-ID" dirty="0"/>
          </a:p>
        </p:txBody>
      </p:sp>
      <p:sp>
        <p:nvSpPr>
          <p:cNvPr id="3" name="Content Placeholder 2"/>
          <p:cNvSpPr>
            <a:spLocks noGrp="1"/>
          </p:cNvSpPr>
          <p:nvPr>
            <p:ph sz="quarter" idx="1"/>
          </p:nvPr>
        </p:nvSpPr>
        <p:spPr/>
        <p:txBody>
          <a:bodyPr>
            <a:noAutofit/>
          </a:bodyPr>
          <a:lstStyle/>
          <a:p>
            <a:r>
              <a:rPr lang="id-ID" sz="2400" dirty="0" smtClean="0"/>
              <a:t>Hancurnya Dataran Tinggi White Thai, Vietnam</a:t>
            </a:r>
          </a:p>
          <a:p>
            <a:r>
              <a:rPr lang="id-ID" sz="2400" dirty="0"/>
              <a:t>daerah Mandailing Natal (Madina),--satu kawasan di Provinsi Sumatera Utara, Indonesia, beberapa tempat mengalami pencemaran akibat pembangunan  dari kerja-kerja pendulangan emas baik dilakukan secara legal maupun ilegal. Hutan hutan masyarakat adat menjadi gundul, air menjadi tercemar dan sering terjadi konflik yang melibatkan masyarakat, pihak pengusaha dan pemerintah daerah. Persoalannya bersumber pada satu muara: pembangunan.</a:t>
            </a:r>
          </a:p>
          <a:p>
            <a:endParaRPr lang="id-ID"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MENGAPA TERJADI PARADOKS?</a:t>
            </a:r>
            <a:endParaRPr lang="id-ID" dirty="0"/>
          </a:p>
        </p:txBody>
      </p:sp>
      <p:sp>
        <p:nvSpPr>
          <p:cNvPr id="3" name="Content Placeholder 2"/>
          <p:cNvSpPr>
            <a:spLocks noGrp="1"/>
          </p:cNvSpPr>
          <p:nvPr>
            <p:ph sz="quarter" idx="1"/>
          </p:nvPr>
        </p:nvSpPr>
        <p:spPr/>
        <p:txBody>
          <a:bodyPr>
            <a:normAutofit fontScale="77500" lnSpcReduction="20000"/>
          </a:bodyPr>
          <a:lstStyle/>
          <a:p>
            <a:r>
              <a:rPr lang="id-ID" dirty="0" smtClean="0"/>
              <a:t>Intervensi Internasional (PERSFEKTIF HUUBUNGAN INTERNASIONAL)</a:t>
            </a:r>
          </a:p>
          <a:p>
            <a:r>
              <a:rPr lang="id-ID" dirty="0"/>
              <a:t>intervensi dari suatu negara besar terhadap negara berkembang yang berakhir dengan penghisapan negara berkembang.  Dengan kekuatan yang dimilikinya negara besar dapat mempengaruhi dan menjadi patron dari negara-negara berkembang.  Sebagaimana disebutkan Saner, Raymond dan Yu (Kinasih, Febriyani &amp; Sulistyoningsih, 2012: 18) bahwa dalam politik internasional dikenal diplomasi publik sebagai akibat meluasnya aktor-aktor dalam hubungan internasional. Jika sebelumnya negara sebagai aktor utama dalam hubungan internasional, maka sekarang terdapat aktor-aktor non-negara  yang turut memberikan pengaruh pada kebijakan global dan kebijakan nasional. </a:t>
            </a:r>
          </a:p>
          <a:p>
            <a:endParaRPr lang="id-ID"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48</TotalTime>
  <Words>1289</Words>
  <Application>Microsoft Office PowerPoint</Application>
  <PresentationFormat>On-screen Show (4:3)</PresentationFormat>
  <Paragraphs>56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Median</vt:lpstr>
      <vt:lpstr>  PARADOKS PEMBANGUNAN   </vt:lpstr>
      <vt:lpstr>PEMBAGIAN WILAYAH DUNIA</vt:lpstr>
      <vt:lpstr>PERSOALAN PEMBANGUNAN</vt:lpstr>
      <vt:lpstr>PARADOKS PEMBANGUNAN</vt:lpstr>
      <vt:lpstr>PARADOKS PEMBANGUNAN:PERSFEKTIF PAKAR</vt:lpstr>
      <vt:lpstr>PARADOKS PEMBANGUNAN:PERSFEKTIF PAKAR</vt:lpstr>
      <vt:lpstr>PARADOKS PEMBANGUNAN:PERSFEKTIF PAKAR</vt:lpstr>
      <vt:lpstr>PARADOKS PEMBANGUNAN: SEBUAH PENGALAMAN</vt:lpstr>
      <vt:lpstr>MENGAPA TERJADI PARADOKS?</vt:lpstr>
      <vt:lpstr>MENGAPA TERJADI PARADOKS?</vt:lpstr>
      <vt:lpstr>MENGAPA TERJADI PARADOKS?</vt:lpstr>
      <vt:lpstr>IMPLIKASI</vt:lpstr>
      <vt:lpstr>LINGKARAN SETAN KEMISKINAN</vt:lpstr>
      <vt:lpstr>PERSOALAN KEMISKINAN: PERSFEKTIF PARADOKS</vt:lpstr>
      <vt:lpstr>PERSOALAN KEMISKINAN: PERSFEKTIF PARADOKS</vt:lpstr>
      <vt:lpstr>KAJIAN BARU PERSOALAN KEMISKINAN</vt:lpstr>
      <vt:lpstr>PETA KEMISKINAN DUNIA</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PARADOKS PEMBANGUNAN</dc:title>
  <dc:creator>neni</dc:creator>
  <cp:lastModifiedBy>neni</cp:lastModifiedBy>
  <cp:revision>3</cp:revision>
  <dcterms:created xsi:type="dcterms:W3CDTF">2014-09-12T07:08:09Z</dcterms:created>
  <dcterms:modified xsi:type="dcterms:W3CDTF">2014-09-12T07:56:26Z</dcterms:modified>
</cp:coreProperties>
</file>