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diagrams/quickStyle2.xml" ContentType="application/vnd.openxmlformats-officedocument.drawingml.diagramStyle+xml"/>
  <Override PartName="/ppt/diagrams/quickStyle3.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drawing3.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69" r:id="rId3"/>
    <p:sldId id="270" r:id="rId4"/>
    <p:sldId id="257" r:id="rId5"/>
    <p:sldId id="258" r:id="rId6"/>
    <p:sldId id="268" r:id="rId7"/>
    <p:sldId id="267" r:id="rId8"/>
    <p:sldId id="263" r:id="rId9"/>
    <p:sldId id="259" r:id="rId10"/>
    <p:sldId id="260" r:id="rId11"/>
    <p:sldId id="261" r:id="rId12"/>
    <p:sldId id="262" r:id="rId13"/>
    <p:sldId id="264" r:id="rId14"/>
    <p:sldId id="265" r:id="rId15"/>
    <p:sldId id="266" r:id="rId16"/>
    <p:sldId id="272" r:id="rId17"/>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46B7AE-805B-4E97-A63F-9318E05A3B27}"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id-ID"/>
        </a:p>
      </dgm:t>
    </dgm:pt>
    <dgm:pt modelId="{27AECCAE-AB38-495E-8305-AC21A5067DFA}">
      <dgm:prSet/>
      <dgm:spPr/>
      <dgm:t>
        <a:bodyPr/>
        <a:lstStyle/>
        <a:p>
          <a:pPr rtl="0"/>
          <a:r>
            <a:rPr lang="id-ID" dirty="0" smtClean="0"/>
            <a:t>Efek faktor pendukung</a:t>
          </a:r>
          <a:endParaRPr lang="id-ID" dirty="0"/>
        </a:p>
      </dgm:t>
    </dgm:pt>
    <dgm:pt modelId="{2231CCDE-B0C9-469C-8490-716750FD9856}" type="parTrans" cxnId="{E75F904D-C4D6-4531-9FEC-99A8DD55AD0E}">
      <dgm:prSet/>
      <dgm:spPr/>
      <dgm:t>
        <a:bodyPr/>
        <a:lstStyle/>
        <a:p>
          <a:endParaRPr lang="id-ID"/>
        </a:p>
      </dgm:t>
    </dgm:pt>
    <dgm:pt modelId="{BFF04F41-79A5-4AE0-BDC8-CA62EB1A62D7}" type="sibTrans" cxnId="{E75F904D-C4D6-4531-9FEC-99A8DD55AD0E}">
      <dgm:prSet/>
      <dgm:spPr/>
      <dgm:t>
        <a:bodyPr/>
        <a:lstStyle/>
        <a:p>
          <a:endParaRPr lang="id-ID"/>
        </a:p>
      </dgm:t>
    </dgm:pt>
    <dgm:pt modelId="{D52CBCC8-0CF5-4F1E-B4E1-3D86FA9E3DD5}" type="pres">
      <dgm:prSet presAssocID="{9D46B7AE-805B-4E97-A63F-9318E05A3B27}" presName="CompostProcess" presStyleCnt="0">
        <dgm:presLayoutVars>
          <dgm:dir/>
          <dgm:resizeHandles val="exact"/>
        </dgm:presLayoutVars>
      </dgm:prSet>
      <dgm:spPr/>
    </dgm:pt>
    <dgm:pt modelId="{15424EB8-E808-4365-AD99-7DEA41E8BEF6}" type="pres">
      <dgm:prSet presAssocID="{9D46B7AE-805B-4E97-A63F-9318E05A3B27}" presName="arrow" presStyleLbl="bgShp" presStyleIdx="0" presStyleCnt="1"/>
      <dgm:spPr/>
    </dgm:pt>
    <dgm:pt modelId="{DCFF9AF3-B023-4AB3-958C-51F8B0D67FE1}" type="pres">
      <dgm:prSet presAssocID="{9D46B7AE-805B-4E97-A63F-9318E05A3B27}" presName="linearProcess" presStyleCnt="0"/>
      <dgm:spPr/>
    </dgm:pt>
    <dgm:pt modelId="{CAF4ADF8-02BA-4046-A2F4-DD7C52E0258D}" type="pres">
      <dgm:prSet presAssocID="{27AECCAE-AB38-495E-8305-AC21A5067DFA}" presName="textNode" presStyleLbl="node1" presStyleIdx="0" presStyleCnt="1">
        <dgm:presLayoutVars>
          <dgm:bulletEnabled val="1"/>
        </dgm:presLayoutVars>
      </dgm:prSet>
      <dgm:spPr/>
    </dgm:pt>
  </dgm:ptLst>
  <dgm:cxnLst>
    <dgm:cxn modelId="{FA38CCFC-D3F9-43C2-BD08-46EE35B0125A}" type="presOf" srcId="{27AECCAE-AB38-495E-8305-AC21A5067DFA}" destId="{CAF4ADF8-02BA-4046-A2F4-DD7C52E0258D}" srcOrd="0" destOrd="0" presId="urn:microsoft.com/office/officeart/2005/8/layout/hProcess9"/>
    <dgm:cxn modelId="{E75F904D-C4D6-4531-9FEC-99A8DD55AD0E}" srcId="{9D46B7AE-805B-4E97-A63F-9318E05A3B27}" destId="{27AECCAE-AB38-495E-8305-AC21A5067DFA}" srcOrd="0" destOrd="0" parTransId="{2231CCDE-B0C9-469C-8490-716750FD9856}" sibTransId="{BFF04F41-79A5-4AE0-BDC8-CA62EB1A62D7}"/>
    <dgm:cxn modelId="{781E328D-2C95-4E20-A5D8-380E6301E0A3}" type="presOf" srcId="{9D46B7AE-805B-4E97-A63F-9318E05A3B27}" destId="{D52CBCC8-0CF5-4F1E-B4E1-3D86FA9E3DD5}" srcOrd="0" destOrd="0" presId="urn:microsoft.com/office/officeart/2005/8/layout/hProcess9"/>
    <dgm:cxn modelId="{30CAF061-7A88-4E9A-8A0F-CAC06F9DF55A}" type="presParOf" srcId="{D52CBCC8-0CF5-4F1E-B4E1-3D86FA9E3DD5}" destId="{15424EB8-E808-4365-AD99-7DEA41E8BEF6}" srcOrd="0" destOrd="0" presId="urn:microsoft.com/office/officeart/2005/8/layout/hProcess9"/>
    <dgm:cxn modelId="{1C893D80-65C4-45EC-8AAF-8096CC86051D}" type="presParOf" srcId="{D52CBCC8-0CF5-4F1E-B4E1-3D86FA9E3DD5}" destId="{DCFF9AF3-B023-4AB3-958C-51F8B0D67FE1}" srcOrd="1" destOrd="0" presId="urn:microsoft.com/office/officeart/2005/8/layout/hProcess9"/>
    <dgm:cxn modelId="{5E177623-D354-459F-ABE0-410ABCB219F8}" type="presParOf" srcId="{DCFF9AF3-B023-4AB3-958C-51F8B0D67FE1}" destId="{CAF4ADF8-02BA-4046-A2F4-DD7C52E0258D}" srcOrd="0" destOrd="0" presId="urn:microsoft.com/office/officeart/2005/8/layout/hProcess9"/>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0D73CD3-0E18-4EB9-92AC-FBF155A78FA3}" type="doc">
      <dgm:prSet loTypeId="urn:microsoft.com/office/officeart/2005/8/layout/hProcess9" loCatId="process" qsTypeId="urn:microsoft.com/office/officeart/2005/8/quickstyle/simple1" qsCatId="simple" csTypeId="urn:microsoft.com/office/officeart/2005/8/colors/accent1_2" csCatId="accent1" phldr="1"/>
      <dgm:spPr/>
    </dgm:pt>
    <dgm:pt modelId="{9B45BE44-D026-481A-829F-2B5D14B32A06}">
      <dgm:prSet phldrT="[Text]"/>
      <dgm:spPr/>
      <dgm:t>
        <a:bodyPr/>
        <a:lstStyle/>
        <a:p>
          <a:r>
            <a:rPr lang="id-ID" dirty="0" smtClean="0"/>
            <a:t>Efek faktor pendukung</a:t>
          </a:r>
          <a:endParaRPr lang="id-ID" dirty="0"/>
        </a:p>
      </dgm:t>
    </dgm:pt>
    <dgm:pt modelId="{3388CFCE-D800-47D9-A2A4-A96B822CD51F}" type="parTrans" cxnId="{10407C3A-23E2-411C-ABDE-B5DB6EECE473}">
      <dgm:prSet/>
      <dgm:spPr/>
    </dgm:pt>
    <dgm:pt modelId="{8BCC6528-8B43-4A6A-ADD9-3AE4FD35BD7B}" type="sibTrans" cxnId="{10407C3A-23E2-411C-ABDE-B5DB6EECE473}">
      <dgm:prSet/>
      <dgm:spPr/>
    </dgm:pt>
    <dgm:pt modelId="{4564D361-FC03-482F-AD81-99E75F5F3801}">
      <dgm:prSet/>
      <dgm:spPr/>
      <dgm:t>
        <a:bodyPr/>
        <a:lstStyle/>
        <a:p>
          <a:r>
            <a:rPr lang="id-ID" smtClean="0"/>
            <a:t>kemudahan dalam pengurusan kepentingan;</a:t>
          </a:r>
          <a:endParaRPr lang="id-ID"/>
        </a:p>
      </dgm:t>
    </dgm:pt>
    <dgm:pt modelId="{ECC85F6F-A4A6-4456-A5E4-BCAF3B421A21}" type="parTrans" cxnId="{E76E51E7-3892-475A-92B5-D7EDB2A2B82D}">
      <dgm:prSet/>
      <dgm:spPr/>
      <dgm:t>
        <a:bodyPr/>
        <a:lstStyle/>
        <a:p>
          <a:endParaRPr lang="id-ID"/>
        </a:p>
      </dgm:t>
    </dgm:pt>
    <dgm:pt modelId="{1B4C9817-D619-4D1B-9561-31592DEB6299}" type="sibTrans" cxnId="{E76E51E7-3892-475A-92B5-D7EDB2A2B82D}">
      <dgm:prSet/>
      <dgm:spPr/>
      <dgm:t>
        <a:bodyPr/>
        <a:lstStyle/>
        <a:p>
          <a:endParaRPr lang="id-ID"/>
        </a:p>
      </dgm:t>
    </dgm:pt>
    <dgm:pt modelId="{289FB762-CCE8-4558-977B-EFE3EF270CA6}">
      <dgm:prSet/>
      <dgm:spPr/>
      <dgm:t>
        <a:bodyPr/>
        <a:lstStyle/>
        <a:p>
          <a:r>
            <a:rPr lang="id-ID" smtClean="0"/>
            <a:t>mendapatkan pelayanan yang wajar;</a:t>
          </a:r>
          <a:endParaRPr lang="id-ID"/>
        </a:p>
      </dgm:t>
    </dgm:pt>
    <dgm:pt modelId="{01FB4E01-4C55-468E-87B5-415319E00546}" type="parTrans" cxnId="{7316DB3B-5D16-453C-862A-BC55F57E73A9}">
      <dgm:prSet/>
      <dgm:spPr/>
      <dgm:t>
        <a:bodyPr/>
        <a:lstStyle/>
        <a:p>
          <a:endParaRPr lang="id-ID"/>
        </a:p>
      </dgm:t>
    </dgm:pt>
    <dgm:pt modelId="{C02D0462-41BC-4CED-9CFC-02DEE9E31E53}" type="sibTrans" cxnId="{7316DB3B-5D16-453C-862A-BC55F57E73A9}">
      <dgm:prSet/>
      <dgm:spPr/>
      <dgm:t>
        <a:bodyPr/>
        <a:lstStyle/>
        <a:p>
          <a:endParaRPr lang="id-ID"/>
        </a:p>
      </dgm:t>
    </dgm:pt>
    <dgm:pt modelId="{03135F77-0100-4C68-82D4-5FAF4BCC741B}">
      <dgm:prSet/>
      <dgm:spPr/>
      <dgm:t>
        <a:bodyPr/>
        <a:lstStyle/>
        <a:p>
          <a:r>
            <a:rPr lang="id-ID" smtClean="0"/>
            <a:t>mendapatkan perlakuan yang sama tanpa pilih kasih;</a:t>
          </a:r>
          <a:endParaRPr lang="id-ID"/>
        </a:p>
      </dgm:t>
    </dgm:pt>
    <dgm:pt modelId="{F4EF2315-C921-4FAC-AB91-298E9167BB9B}" type="parTrans" cxnId="{130B1257-88A6-4923-8648-10549FF1C6AB}">
      <dgm:prSet/>
      <dgm:spPr/>
      <dgm:t>
        <a:bodyPr/>
        <a:lstStyle/>
        <a:p>
          <a:endParaRPr lang="id-ID"/>
        </a:p>
      </dgm:t>
    </dgm:pt>
    <dgm:pt modelId="{1929E002-262E-4B3C-A7CD-276FF3FECA51}" type="sibTrans" cxnId="{130B1257-88A6-4923-8648-10549FF1C6AB}">
      <dgm:prSet/>
      <dgm:spPr/>
      <dgm:t>
        <a:bodyPr/>
        <a:lstStyle/>
        <a:p>
          <a:endParaRPr lang="id-ID"/>
        </a:p>
      </dgm:t>
    </dgm:pt>
    <dgm:pt modelId="{7A07F2BF-BAE8-4552-8939-2C84C744354F}">
      <dgm:prSet/>
      <dgm:spPr/>
      <dgm:t>
        <a:bodyPr/>
        <a:lstStyle/>
        <a:p>
          <a:r>
            <a:rPr lang="id-ID" smtClean="0"/>
            <a:t>mendapatkan perlakuan yang jujur dan terus terang (Moenir, 1992:47).</a:t>
          </a:r>
          <a:endParaRPr lang="id-ID"/>
        </a:p>
      </dgm:t>
    </dgm:pt>
    <dgm:pt modelId="{82260335-D791-4AA1-9C4D-693893E8AF37}" type="parTrans" cxnId="{D557BC85-494E-461F-81AB-CC148D05384E}">
      <dgm:prSet/>
      <dgm:spPr/>
      <dgm:t>
        <a:bodyPr/>
        <a:lstStyle/>
        <a:p>
          <a:endParaRPr lang="id-ID"/>
        </a:p>
      </dgm:t>
    </dgm:pt>
    <dgm:pt modelId="{3650E372-6568-4446-8B4A-B8C6FE6C88CA}" type="sibTrans" cxnId="{D557BC85-494E-461F-81AB-CC148D05384E}">
      <dgm:prSet/>
      <dgm:spPr/>
      <dgm:t>
        <a:bodyPr/>
        <a:lstStyle/>
        <a:p>
          <a:endParaRPr lang="id-ID"/>
        </a:p>
      </dgm:t>
    </dgm:pt>
    <dgm:pt modelId="{12052083-6C3F-434A-86EC-C53DD8B92E42}" type="pres">
      <dgm:prSet presAssocID="{80D73CD3-0E18-4EB9-92AC-FBF155A78FA3}" presName="CompostProcess" presStyleCnt="0">
        <dgm:presLayoutVars>
          <dgm:dir/>
          <dgm:resizeHandles val="exact"/>
        </dgm:presLayoutVars>
      </dgm:prSet>
      <dgm:spPr/>
    </dgm:pt>
    <dgm:pt modelId="{03AA8F68-802B-4429-A936-40E6BFBDE43B}" type="pres">
      <dgm:prSet presAssocID="{80D73CD3-0E18-4EB9-92AC-FBF155A78FA3}" presName="arrow" presStyleLbl="bgShp" presStyleIdx="0" presStyleCnt="1"/>
      <dgm:spPr/>
    </dgm:pt>
    <dgm:pt modelId="{D0F7A4B2-410E-4F4B-B01A-09D80FDB7FCE}" type="pres">
      <dgm:prSet presAssocID="{80D73CD3-0E18-4EB9-92AC-FBF155A78FA3}" presName="linearProcess" presStyleCnt="0"/>
      <dgm:spPr/>
    </dgm:pt>
    <dgm:pt modelId="{4AAB7686-7519-4B16-AACB-0886C0CD592D}" type="pres">
      <dgm:prSet presAssocID="{9B45BE44-D026-481A-829F-2B5D14B32A06}" presName="textNode" presStyleLbl="node1" presStyleIdx="0" presStyleCnt="5">
        <dgm:presLayoutVars>
          <dgm:bulletEnabled val="1"/>
        </dgm:presLayoutVars>
      </dgm:prSet>
      <dgm:spPr/>
    </dgm:pt>
    <dgm:pt modelId="{E6A3B3B3-B03E-40C1-9A1D-D6B293539CAD}" type="pres">
      <dgm:prSet presAssocID="{8BCC6528-8B43-4A6A-ADD9-3AE4FD35BD7B}" presName="sibTrans" presStyleCnt="0"/>
      <dgm:spPr/>
    </dgm:pt>
    <dgm:pt modelId="{DB066B01-9071-4046-B520-DDB3D02F5B2C}" type="pres">
      <dgm:prSet presAssocID="{4564D361-FC03-482F-AD81-99E75F5F3801}" presName="textNode" presStyleLbl="node1" presStyleIdx="1" presStyleCnt="5">
        <dgm:presLayoutVars>
          <dgm:bulletEnabled val="1"/>
        </dgm:presLayoutVars>
      </dgm:prSet>
      <dgm:spPr/>
    </dgm:pt>
    <dgm:pt modelId="{038D83C3-9906-4487-A67E-06E8FEC386A8}" type="pres">
      <dgm:prSet presAssocID="{1B4C9817-D619-4D1B-9561-31592DEB6299}" presName="sibTrans" presStyleCnt="0"/>
      <dgm:spPr/>
    </dgm:pt>
    <dgm:pt modelId="{7061B7BD-46CC-454D-9D10-F3ED0E1A44E3}" type="pres">
      <dgm:prSet presAssocID="{289FB762-CCE8-4558-977B-EFE3EF270CA6}" presName="textNode" presStyleLbl="node1" presStyleIdx="2" presStyleCnt="5">
        <dgm:presLayoutVars>
          <dgm:bulletEnabled val="1"/>
        </dgm:presLayoutVars>
      </dgm:prSet>
      <dgm:spPr/>
    </dgm:pt>
    <dgm:pt modelId="{02181DCF-5F20-4CF9-A12D-38715AAEEA7C}" type="pres">
      <dgm:prSet presAssocID="{C02D0462-41BC-4CED-9CFC-02DEE9E31E53}" presName="sibTrans" presStyleCnt="0"/>
      <dgm:spPr/>
    </dgm:pt>
    <dgm:pt modelId="{80861B80-0EFF-4291-B1AD-D017E3BF3BDC}" type="pres">
      <dgm:prSet presAssocID="{03135F77-0100-4C68-82D4-5FAF4BCC741B}" presName="textNode" presStyleLbl="node1" presStyleIdx="3" presStyleCnt="5">
        <dgm:presLayoutVars>
          <dgm:bulletEnabled val="1"/>
        </dgm:presLayoutVars>
      </dgm:prSet>
      <dgm:spPr/>
    </dgm:pt>
    <dgm:pt modelId="{C25DA15D-C89C-4C19-9E20-E9E06833DA71}" type="pres">
      <dgm:prSet presAssocID="{1929E002-262E-4B3C-A7CD-276FF3FECA51}" presName="sibTrans" presStyleCnt="0"/>
      <dgm:spPr/>
    </dgm:pt>
    <dgm:pt modelId="{B557648C-014D-4188-9D5A-40F162B664A6}" type="pres">
      <dgm:prSet presAssocID="{7A07F2BF-BAE8-4552-8939-2C84C744354F}" presName="textNode" presStyleLbl="node1" presStyleIdx="4" presStyleCnt="5">
        <dgm:presLayoutVars>
          <dgm:bulletEnabled val="1"/>
        </dgm:presLayoutVars>
      </dgm:prSet>
      <dgm:spPr/>
    </dgm:pt>
  </dgm:ptLst>
  <dgm:cxnLst>
    <dgm:cxn modelId="{D557BC85-494E-461F-81AB-CC148D05384E}" srcId="{80D73CD3-0E18-4EB9-92AC-FBF155A78FA3}" destId="{7A07F2BF-BAE8-4552-8939-2C84C744354F}" srcOrd="4" destOrd="0" parTransId="{82260335-D791-4AA1-9C4D-693893E8AF37}" sibTransId="{3650E372-6568-4446-8B4A-B8C6FE6C88CA}"/>
    <dgm:cxn modelId="{E76E51E7-3892-475A-92B5-D7EDB2A2B82D}" srcId="{80D73CD3-0E18-4EB9-92AC-FBF155A78FA3}" destId="{4564D361-FC03-482F-AD81-99E75F5F3801}" srcOrd="1" destOrd="0" parTransId="{ECC85F6F-A4A6-4456-A5E4-BCAF3B421A21}" sibTransId="{1B4C9817-D619-4D1B-9561-31592DEB6299}"/>
    <dgm:cxn modelId="{C16FF178-8F5C-42B5-BB7B-A7FC4CB18FF4}" type="presOf" srcId="{80D73CD3-0E18-4EB9-92AC-FBF155A78FA3}" destId="{12052083-6C3F-434A-86EC-C53DD8B92E42}" srcOrd="0" destOrd="0" presId="urn:microsoft.com/office/officeart/2005/8/layout/hProcess9"/>
    <dgm:cxn modelId="{84F738CE-5C42-4FE2-BB7B-40A7EA3F4EE6}" type="presOf" srcId="{7A07F2BF-BAE8-4552-8939-2C84C744354F}" destId="{B557648C-014D-4188-9D5A-40F162B664A6}" srcOrd="0" destOrd="0" presId="urn:microsoft.com/office/officeart/2005/8/layout/hProcess9"/>
    <dgm:cxn modelId="{130B1257-88A6-4923-8648-10549FF1C6AB}" srcId="{80D73CD3-0E18-4EB9-92AC-FBF155A78FA3}" destId="{03135F77-0100-4C68-82D4-5FAF4BCC741B}" srcOrd="3" destOrd="0" parTransId="{F4EF2315-C921-4FAC-AB91-298E9167BB9B}" sibTransId="{1929E002-262E-4B3C-A7CD-276FF3FECA51}"/>
    <dgm:cxn modelId="{7316DB3B-5D16-453C-862A-BC55F57E73A9}" srcId="{80D73CD3-0E18-4EB9-92AC-FBF155A78FA3}" destId="{289FB762-CCE8-4558-977B-EFE3EF270CA6}" srcOrd="2" destOrd="0" parTransId="{01FB4E01-4C55-468E-87B5-415319E00546}" sibTransId="{C02D0462-41BC-4CED-9CFC-02DEE9E31E53}"/>
    <dgm:cxn modelId="{438422FA-CF6B-4284-9CFE-26DF87C4EB88}" type="presOf" srcId="{9B45BE44-D026-481A-829F-2B5D14B32A06}" destId="{4AAB7686-7519-4B16-AACB-0886C0CD592D}" srcOrd="0" destOrd="0" presId="urn:microsoft.com/office/officeart/2005/8/layout/hProcess9"/>
    <dgm:cxn modelId="{10407C3A-23E2-411C-ABDE-B5DB6EECE473}" srcId="{80D73CD3-0E18-4EB9-92AC-FBF155A78FA3}" destId="{9B45BE44-D026-481A-829F-2B5D14B32A06}" srcOrd="0" destOrd="0" parTransId="{3388CFCE-D800-47D9-A2A4-A96B822CD51F}" sibTransId="{8BCC6528-8B43-4A6A-ADD9-3AE4FD35BD7B}"/>
    <dgm:cxn modelId="{3EC078F0-5FAA-44A9-AF29-48DA0EDE0480}" type="presOf" srcId="{289FB762-CCE8-4558-977B-EFE3EF270CA6}" destId="{7061B7BD-46CC-454D-9D10-F3ED0E1A44E3}" srcOrd="0" destOrd="0" presId="urn:microsoft.com/office/officeart/2005/8/layout/hProcess9"/>
    <dgm:cxn modelId="{453EEB0A-4B92-4D93-BBFB-711D61B64CF4}" type="presOf" srcId="{03135F77-0100-4C68-82D4-5FAF4BCC741B}" destId="{80861B80-0EFF-4291-B1AD-D017E3BF3BDC}" srcOrd="0" destOrd="0" presId="urn:microsoft.com/office/officeart/2005/8/layout/hProcess9"/>
    <dgm:cxn modelId="{B2EB7C1B-CD4E-4CE3-9696-2F028D1381F6}" type="presOf" srcId="{4564D361-FC03-482F-AD81-99E75F5F3801}" destId="{DB066B01-9071-4046-B520-DDB3D02F5B2C}" srcOrd="0" destOrd="0" presId="urn:microsoft.com/office/officeart/2005/8/layout/hProcess9"/>
    <dgm:cxn modelId="{B1180CBD-9658-4502-B1D2-5540A7C5AB54}" type="presParOf" srcId="{12052083-6C3F-434A-86EC-C53DD8B92E42}" destId="{03AA8F68-802B-4429-A936-40E6BFBDE43B}" srcOrd="0" destOrd="0" presId="urn:microsoft.com/office/officeart/2005/8/layout/hProcess9"/>
    <dgm:cxn modelId="{EAC86AA2-96F3-40B1-BE59-8818A69282BE}" type="presParOf" srcId="{12052083-6C3F-434A-86EC-C53DD8B92E42}" destId="{D0F7A4B2-410E-4F4B-B01A-09D80FDB7FCE}" srcOrd="1" destOrd="0" presId="urn:microsoft.com/office/officeart/2005/8/layout/hProcess9"/>
    <dgm:cxn modelId="{2C4E2CE0-632B-477B-8104-CF3B84432D4E}" type="presParOf" srcId="{D0F7A4B2-410E-4F4B-B01A-09D80FDB7FCE}" destId="{4AAB7686-7519-4B16-AACB-0886C0CD592D}" srcOrd="0" destOrd="0" presId="urn:microsoft.com/office/officeart/2005/8/layout/hProcess9"/>
    <dgm:cxn modelId="{5D6A92A5-6CBF-454A-918B-65529C74459E}" type="presParOf" srcId="{D0F7A4B2-410E-4F4B-B01A-09D80FDB7FCE}" destId="{E6A3B3B3-B03E-40C1-9A1D-D6B293539CAD}" srcOrd="1" destOrd="0" presId="urn:microsoft.com/office/officeart/2005/8/layout/hProcess9"/>
    <dgm:cxn modelId="{7E138D39-F429-4ECA-A662-F97D1E14D634}" type="presParOf" srcId="{D0F7A4B2-410E-4F4B-B01A-09D80FDB7FCE}" destId="{DB066B01-9071-4046-B520-DDB3D02F5B2C}" srcOrd="2" destOrd="0" presId="urn:microsoft.com/office/officeart/2005/8/layout/hProcess9"/>
    <dgm:cxn modelId="{74BA0D65-BDC3-48E7-8F93-58DB43632E12}" type="presParOf" srcId="{D0F7A4B2-410E-4F4B-B01A-09D80FDB7FCE}" destId="{038D83C3-9906-4487-A67E-06E8FEC386A8}" srcOrd="3" destOrd="0" presId="urn:microsoft.com/office/officeart/2005/8/layout/hProcess9"/>
    <dgm:cxn modelId="{6583BE3B-175F-405E-871D-F5E7B0ED3105}" type="presParOf" srcId="{D0F7A4B2-410E-4F4B-B01A-09D80FDB7FCE}" destId="{7061B7BD-46CC-454D-9D10-F3ED0E1A44E3}" srcOrd="4" destOrd="0" presId="urn:microsoft.com/office/officeart/2005/8/layout/hProcess9"/>
    <dgm:cxn modelId="{87367FAD-59A6-4B4A-A9CA-50D78F952398}" type="presParOf" srcId="{D0F7A4B2-410E-4F4B-B01A-09D80FDB7FCE}" destId="{02181DCF-5F20-4CF9-A12D-38715AAEEA7C}" srcOrd="5" destOrd="0" presId="urn:microsoft.com/office/officeart/2005/8/layout/hProcess9"/>
    <dgm:cxn modelId="{08646EBC-AB5F-41C9-A489-8CF65843CAA0}" type="presParOf" srcId="{D0F7A4B2-410E-4F4B-B01A-09D80FDB7FCE}" destId="{80861B80-0EFF-4291-B1AD-D017E3BF3BDC}" srcOrd="6" destOrd="0" presId="urn:microsoft.com/office/officeart/2005/8/layout/hProcess9"/>
    <dgm:cxn modelId="{A13D7863-7126-4536-BF1B-96F6C1093B14}" type="presParOf" srcId="{D0F7A4B2-410E-4F4B-B01A-09D80FDB7FCE}" destId="{C25DA15D-C89C-4C19-9E20-E9E06833DA71}" srcOrd="7" destOrd="0" presId="urn:microsoft.com/office/officeart/2005/8/layout/hProcess9"/>
    <dgm:cxn modelId="{5E0F4F7A-3D5D-4B9A-AFCE-66269EEB1EFB}" type="presParOf" srcId="{D0F7A4B2-410E-4F4B-B01A-09D80FDB7FCE}" destId="{B557648C-014D-4188-9D5A-40F162B664A6}" srcOrd="8" destOrd="0" presId="urn:microsoft.com/office/officeart/2005/8/layout/hProcess9"/>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53BBD8A-D161-4562-B1F2-11F99341FFEC}" type="doc">
      <dgm:prSet loTypeId="urn:microsoft.com/office/officeart/2005/8/layout/hProcess9" loCatId="process" qsTypeId="urn:microsoft.com/office/officeart/2005/8/quickstyle/simple1" qsCatId="simple" csTypeId="urn:microsoft.com/office/officeart/2005/8/colors/colorful5" csCatId="colorful" phldr="1"/>
      <dgm:spPr/>
    </dgm:pt>
    <dgm:pt modelId="{DE7DCCB8-0542-4E16-AD3E-9D97B832405E}">
      <dgm:prSet phldrT="[Text]"/>
      <dgm:spPr/>
      <dgm:t>
        <a:bodyPr/>
        <a:lstStyle/>
        <a:p>
          <a:r>
            <a:rPr lang="id-ID" dirty="0" smtClean="0"/>
            <a:t>Efek faktor pendukung</a:t>
          </a:r>
          <a:endParaRPr lang="id-ID" dirty="0"/>
        </a:p>
      </dgm:t>
    </dgm:pt>
    <dgm:pt modelId="{79106BB6-CDC6-4C2F-846B-696CBD7D9021}" type="parTrans" cxnId="{704E14AF-4A6C-4D35-BDE0-0B7A786D9BAF}">
      <dgm:prSet/>
      <dgm:spPr/>
    </dgm:pt>
    <dgm:pt modelId="{1E7F32A2-7892-46DD-8F80-0A42A68F84DF}" type="sibTrans" cxnId="{704E14AF-4A6C-4D35-BDE0-0B7A786D9BAF}">
      <dgm:prSet/>
      <dgm:spPr/>
    </dgm:pt>
    <dgm:pt modelId="{6BF44593-EDD8-4F03-A96B-BA6B5B32095B}">
      <dgm:prSet/>
      <dgm:spPr/>
      <dgm:t>
        <a:bodyPr/>
        <a:lstStyle/>
        <a:p>
          <a:r>
            <a:rPr lang="id-ID" smtClean="0"/>
            <a:t>masyarakat menghargai korps pegawai;</a:t>
          </a:r>
          <a:endParaRPr lang="id-ID"/>
        </a:p>
      </dgm:t>
    </dgm:pt>
    <dgm:pt modelId="{8F2F7229-03F6-43ED-A540-42BDA4A9CDFF}" type="parTrans" cxnId="{1E6D8B7A-F457-4A7B-AAE1-BB40677B736D}">
      <dgm:prSet/>
      <dgm:spPr/>
      <dgm:t>
        <a:bodyPr/>
        <a:lstStyle/>
        <a:p>
          <a:endParaRPr lang="id-ID"/>
        </a:p>
      </dgm:t>
    </dgm:pt>
    <dgm:pt modelId="{EF826055-6542-410D-AB14-EC6F3B02A1BE}" type="sibTrans" cxnId="{1E6D8B7A-F457-4A7B-AAE1-BB40677B736D}">
      <dgm:prSet/>
      <dgm:spPr/>
      <dgm:t>
        <a:bodyPr/>
        <a:lstStyle/>
        <a:p>
          <a:endParaRPr lang="id-ID"/>
        </a:p>
      </dgm:t>
    </dgm:pt>
    <dgm:pt modelId="{DDAC0D94-82A4-4520-ABA1-73DD78337068}">
      <dgm:prSet/>
      <dgm:spPr/>
      <dgm:t>
        <a:bodyPr/>
        <a:lstStyle/>
        <a:p>
          <a:r>
            <a:rPr lang="id-ID" smtClean="0"/>
            <a:t>masyarakat patuh terhadap aturan-aturan pelayanan;</a:t>
          </a:r>
          <a:endParaRPr lang="id-ID"/>
        </a:p>
      </dgm:t>
    </dgm:pt>
    <dgm:pt modelId="{94DE6D53-77D2-4D9B-BAA6-184D67423FB8}" type="parTrans" cxnId="{C181FB21-6DFA-4A24-9246-1AE2CCF36C87}">
      <dgm:prSet/>
      <dgm:spPr/>
      <dgm:t>
        <a:bodyPr/>
        <a:lstStyle/>
        <a:p>
          <a:endParaRPr lang="id-ID"/>
        </a:p>
      </dgm:t>
    </dgm:pt>
    <dgm:pt modelId="{59C0A01D-D30F-4133-8ED2-24EB0196F392}" type="sibTrans" cxnId="{C181FB21-6DFA-4A24-9246-1AE2CCF36C87}">
      <dgm:prSet/>
      <dgm:spPr/>
      <dgm:t>
        <a:bodyPr/>
        <a:lstStyle/>
        <a:p>
          <a:endParaRPr lang="id-ID"/>
        </a:p>
      </dgm:t>
    </dgm:pt>
    <dgm:pt modelId="{0199D267-8482-444B-B3CA-91402C337778}">
      <dgm:prSet/>
      <dgm:spPr/>
      <dgm:t>
        <a:bodyPr/>
        <a:lstStyle/>
        <a:p>
          <a:r>
            <a:rPr lang="id-ID" smtClean="0"/>
            <a:t>masyarakat bangga terhadap korps pegawai;</a:t>
          </a:r>
          <a:endParaRPr lang="id-ID"/>
        </a:p>
      </dgm:t>
    </dgm:pt>
    <dgm:pt modelId="{96068BC9-AB7A-43AF-8AC5-C7B486336F90}" type="parTrans" cxnId="{0959494B-A726-465A-8544-69434876120A}">
      <dgm:prSet/>
      <dgm:spPr/>
      <dgm:t>
        <a:bodyPr/>
        <a:lstStyle/>
        <a:p>
          <a:endParaRPr lang="id-ID"/>
        </a:p>
      </dgm:t>
    </dgm:pt>
    <dgm:pt modelId="{0DB3DA13-E0F5-41B4-BBBA-4B471B8FA118}" type="sibTrans" cxnId="{0959494B-A726-465A-8544-69434876120A}">
      <dgm:prSet/>
      <dgm:spPr/>
      <dgm:t>
        <a:bodyPr/>
        <a:lstStyle/>
        <a:p>
          <a:endParaRPr lang="id-ID"/>
        </a:p>
      </dgm:t>
    </dgm:pt>
    <dgm:pt modelId="{D9B3227F-1F87-4F9D-917C-5DBD53B089D6}">
      <dgm:prSet/>
      <dgm:spPr/>
      <dgm:t>
        <a:bodyPr/>
        <a:lstStyle/>
        <a:p>
          <a:r>
            <a:rPr lang="id-ID" smtClean="0"/>
            <a:t>ada kegairahan usaha dalam masyarakat;</a:t>
          </a:r>
          <a:endParaRPr lang="id-ID"/>
        </a:p>
      </dgm:t>
    </dgm:pt>
    <dgm:pt modelId="{8FA59ECD-E56B-4FB8-8FD4-DC8E2A26470B}" type="parTrans" cxnId="{C0708C2C-EBE8-469E-B891-A2A69D701370}">
      <dgm:prSet/>
      <dgm:spPr/>
      <dgm:t>
        <a:bodyPr/>
        <a:lstStyle/>
        <a:p>
          <a:endParaRPr lang="id-ID"/>
        </a:p>
      </dgm:t>
    </dgm:pt>
    <dgm:pt modelId="{8EC52C5B-50EC-42DE-BB48-B060420CCB8C}" type="sibTrans" cxnId="{C0708C2C-EBE8-469E-B891-A2A69D701370}">
      <dgm:prSet/>
      <dgm:spPr/>
      <dgm:t>
        <a:bodyPr/>
        <a:lstStyle/>
        <a:p>
          <a:endParaRPr lang="id-ID"/>
        </a:p>
      </dgm:t>
    </dgm:pt>
    <dgm:pt modelId="{22703C97-0CD8-4AD4-BDA1-F8539F23D7CA}">
      <dgm:prSet/>
      <dgm:spPr/>
      <dgm:t>
        <a:bodyPr/>
        <a:lstStyle/>
        <a:p>
          <a:r>
            <a:rPr lang="id-ID" smtClean="0"/>
            <a:t>ada peningkatan dan pengembangan dalam masyarakat menuju segera tercapainya masyarakat adil dan makmur (Moenir, 1992:47).</a:t>
          </a:r>
          <a:endParaRPr lang="id-ID"/>
        </a:p>
      </dgm:t>
    </dgm:pt>
    <dgm:pt modelId="{672A3C45-B17A-4794-B8EB-C3326477EF72}" type="parTrans" cxnId="{69B3635A-D564-407C-B8E5-3FEB6D8DC7FE}">
      <dgm:prSet/>
      <dgm:spPr/>
      <dgm:t>
        <a:bodyPr/>
        <a:lstStyle/>
        <a:p>
          <a:endParaRPr lang="id-ID"/>
        </a:p>
      </dgm:t>
    </dgm:pt>
    <dgm:pt modelId="{992E3CB6-5357-46B6-9360-F4AF6CD11AB6}" type="sibTrans" cxnId="{69B3635A-D564-407C-B8E5-3FEB6D8DC7FE}">
      <dgm:prSet/>
      <dgm:spPr/>
      <dgm:t>
        <a:bodyPr/>
        <a:lstStyle/>
        <a:p>
          <a:endParaRPr lang="id-ID"/>
        </a:p>
      </dgm:t>
    </dgm:pt>
    <dgm:pt modelId="{759284E5-C632-47C1-84CA-BDD7AC121D28}" type="pres">
      <dgm:prSet presAssocID="{A53BBD8A-D161-4562-B1F2-11F99341FFEC}" presName="CompostProcess" presStyleCnt="0">
        <dgm:presLayoutVars>
          <dgm:dir/>
          <dgm:resizeHandles val="exact"/>
        </dgm:presLayoutVars>
      </dgm:prSet>
      <dgm:spPr/>
    </dgm:pt>
    <dgm:pt modelId="{E129D8E8-0DB1-4E1E-9EE7-5229E3A0E85A}" type="pres">
      <dgm:prSet presAssocID="{A53BBD8A-D161-4562-B1F2-11F99341FFEC}" presName="arrow" presStyleLbl="bgShp" presStyleIdx="0" presStyleCnt="1"/>
      <dgm:spPr/>
    </dgm:pt>
    <dgm:pt modelId="{EC22004A-ED14-4F91-88C1-3146F3387A4E}" type="pres">
      <dgm:prSet presAssocID="{A53BBD8A-D161-4562-B1F2-11F99341FFEC}" presName="linearProcess" presStyleCnt="0"/>
      <dgm:spPr/>
    </dgm:pt>
    <dgm:pt modelId="{50AB51D2-7AEA-430F-8088-83F9996760C5}" type="pres">
      <dgm:prSet presAssocID="{DE7DCCB8-0542-4E16-AD3E-9D97B832405E}" presName="textNode" presStyleLbl="node1" presStyleIdx="0" presStyleCnt="6">
        <dgm:presLayoutVars>
          <dgm:bulletEnabled val="1"/>
        </dgm:presLayoutVars>
      </dgm:prSet>
      <dgm:spPr/>
    </dgm:pt>
    <dgm:pt modelId="{690B11D4-AAA3-456F-8B93-6B6EB803E5CF}" type="pres">
      <dgm:prSet presAssocID="{1E7F32A2-7892-46DD-8F80-0A42A68F84DF}" presName="sibTrans" presStyleCnt="0"/>
      <dgm:spPr/>
    </dgm:pt>
    <dgm:pt modelId="{9EB42F52-A8F8-4614-A67B-E63A5E05A1E8}" type="pres">
      <dgm:prSet presAssocID="{6BF44593-EDD8-4F03-A96B-BA6B5B32095B}" presName="textNode" presStyleLbl="node1" presStyleIdx="1" presStyleCnt="6">
        <dgm:presLayoutVars>
          <dgm:bulletEnabled val="1"/>
        </dgm:presLayoutVars>
      </dgm:prSet>
      <dgm:spPr/>
    </dgm:pt>
    <dgm:pt modelId="{7C541271-D096-44AB-BDC5-DB9B527C6477}" type="pres">
      <dgm:prSet presAssocID="{EF826055-6542-410D-AB14-EC6F3B02A1BE}" presName="sibTrans" presStyleCnt="0"/>
      <dgm:spPr/>
    </dgm:pt>
    <dgm:pt modelId="{08E2EBF7-28D8-49CD-9FFD-C0CA6DBC2C7E}" type="pres">
      <dgm:prSet presAssocID="{DDAC0D94-82A4-4520-ABA1-73DD78337068}" presName="textNode" presStyleLbl="node1" presStyleIdx="2" presStyleCnt="6">
        <dgm:presLayoutVars>
          <dgm:bulletEnabled val="1"/>
        </dgm:presLayoutVars>
      </dgm:prSet>
      <dgm:spPr/>
    </dgm:pt>
    <dgm:pt modelId="{217A7716-3E57-4F82-B781-AB337452D1C3}" type="pres">
      <dgm:prSet presAssocID="{59C0A01D-D30F-4133-8ED2-24EB0196F392}" presName="sibTrans" presStyleCnt="0"/>
      <dgm:spPr/>
    </dgm:pt>
    <dgm:pt modelId="{3457D0DF-CC9F-4331-966C-8FF54825B86C}" type="pres">
      <dgm:prSet presAssocID="{0199D267-8482-444B-B3CA-91402C337778}" presName="textNode" presStyleLbl="node1" presStyleIdx="3" presStyleCnt="6">
        <dgm:presLayoutVars>
          <dgm:bulletEnabled val="1"/>
        </dgm:presLayoutVars>
      </dgm:prSet>
      <dgm:spPr/>
    </dgm:pt>
    <dgm:pt modelId="{7D99B3AD-EB3C-4CED-846B-856464EFD69C}" type="pres">
      <dgm:prSet presAssocID="{0DB3DA13-E0F5-41B4-BBBA-4B471B8FA118}" presName="sibTrans" presStyleCnt="0"/>
      <dgm:spPr/>
    </dgm:pt>
    <dgm:pt modelId="{9E3E0946-4CC4-4379-AB7B-D94921459ECF}" type="pres">
      <dgm:prSet presAssocID="{D9B3227F-1F87-4F9D-917C-5DBD53B089D6}" presName="textNode" presStyleLbl="node1" presStyleIdx="4" presStyleCnt="6">
        <dgm:presLayoutVars>
          <dgm:bulletEnabled val="1"/>
        </dgm:presLayoutVars>
      </dgm:prSet>
      <dgm:spPr/>
    </dgm:pt>
    <dgm:pt modelId="{9AE91743-4B4F-4D6F-AD78-2DEEF4451127}" type="pres">
      <dgm:prSet presAssocID="{8EC52C5B-50EC-42DE-BB48-B060420CCB8C}" presName="sibTrans" presStyleCnt="0"/>
      <dgm:spPr/>
    </dgm:pt>
    <dgm:pt modelId="{4489475C-E46F-4536-8083-D6F0601AD47E}" type="pres">
      <dgm:prSet presAssocID="{22703C97-0CD8-4AD4-BDA1-F8539F23D7CA}" presName="textNode" presStyleLbl="node1" presStyleIdx="5" presStyleCnt="6">
        <dgm:presLayoutVars>
          <dgm:bulletEnabled val="1"/>
        </dgm:presLayoutVars>
      </dgm:prSet>
      <dgm:spPr/>
    </dgm:pt>
  </dgm:ptLst>
  <dgm:cxnLst>
    <dgm:cxn modelId="{A74F3CB0-A1E3-4A79-9AC6-7B820F577A89}" type="presOf" srcId="{DE7DCCB8-0542-4E16-AD3E-9D97B832405E}" destId="{50AB51D2-7AEA-430F-8088-83F9996760C5}" srcOrd="0" destOrd="0" presId="urn:microsoft.com/office/officeart/2005/8/layout/hProcess9"/>
    <dgm:cxn modelId="{704E14AF-4A6C-4D35-BDE0-0B7A786D9BAF}" srcId="{A53BBD8A-D161-4562-B1F2-11F99341FFEC}" destId="{DE7DCCB8-0542-4E16-AD3E-9D97B832405E}" srcOrd="0" destOrd="0" parTransId="{79106BB6-CDC6-4C2F-846B-696CBD7D9021}" sibTransId="{1E7F32A2-7892-46DD-8F80-0A42A68F84DF}"/>
    <dgm:cxn modelId="{C181FB21-6DFA-4A24-9246-1AE2CCF36C87}" srcId="{A53BBD8A-D161-4562-B1F2-11F99341FFEC}" destId="{DDAC0D94-82A4-4520-ABA1-73DD78337068}" srcOrd="2" destOrd="0" parTransId="{94DE6D53-77D2-4D9B-BAA6-184D67423FB8}" sibTransId="{59C0A01D-D30F-4133-8ED2-24EB0196F392}"/>
    <dgm:cxn modelId="{C82AB5D2-C23D-43FF-B322-0098110547C9}" type="presOf" srcId="{22703C97-0CD8-4AD4-BDA1-F8539F23D7CA}" destId="{4489475C-E46F-4536-8083-D6F0601AD47E}" srcOrd="0" destOrd="0" presId="urn:microsoft.com/office/officeart/2005/8/layout/hProcess9"/>
    <dgm:cxn modelId="{C0708C2C-EBE8-469E-B891-A2A69D701370}" srcId="{A53BBD8A-D161-4562-B1F2-11F99341FFEC}" destId="{D9B3227F-1F87-4F9D-917C-5DBD53B089D6}" srcOrd="4" destOrd="0" parTransId="{8FA59ECD-E56B-4FB8-8FD4-DC8E2A26470B}" sibTransId="{8EC52C5B-50EC-42DE-BB48-B060420CCB8C}"/>
    <dgm:cxn modelId="{DA92759D-47FB-44BF-8591-1587192524D0}" type="presOf" srcId="{A53BBD8A-D161-4562-B1F2-11F99341FFEC}" destId="{759284E5-C632-47C1-84CA-BDD7AC121D28}" srcOrd="0" destOrd="0" presId="urn:microsoft.com/office/officeart/2005/8/layout/hProcess9"/>
    <dgm:cxn modelId="{1F88DC1A-2405-4FB1-AD35-67AB9D2297DF}" type="presOf" srcId="{0199D267-8482-444B-B3CA-91402C337778}" destId="{3457D0DF-CC9F-4331-966C-8FF54825B86C}" srcOrd="0" destOrd="0" presId="urn:microsoft.com/office/officeart/2005/8/layout/hProcess9"/>
    <dgm:cxn modelId="{69B3635A-D564-407C-B8E5-3FEB6D8DC7FE}" srcId="{A53BBD8A-D161-4562-B1F2-11F99341FFEC}" destId="{22703C97-0CD8-4AD4-BDA1-F8539F23D7CA}" srcOrd="5" destOrd="0" parTransId="{672A3C45-B17A-4794-B8EB-C3326477EF72}" sibTransId="{992E3CB6-5357-46B6-9360-F4AF6CD11AB6}"/>
    <dgm:cxn modelId="{4B6A08EC-B202-4B83-B11C-31F89EF05279}" type="presOf" srcId="{6BF44593-EDD8-4F03-A96B-BA6B5B32095B}" destId="{9EB42F52-A8F8-4614-A67B-E63A5E05A1E8}" srcOrd="0" destOrd="0" presId="urn:microsoft.com/office/officeart/2005/8/layout/hProcess9"/>
    <dgm:cxn modelId="{D505F0CC-2D04-473F-A697-C996312A7DC9}" type="presOf" srcId="{D9B3227F-1F87-4F9D-917C-5DBD53B089D6}" destId="{9E3E0946-4CC4-4379-AB7B-D94921459ECF}" srcOrd="0" destOrd="0" presId="urn:microsoft.com/office/officeart/2005/8/layout/hProcess9"/>
    <dgm:cxn modelId="{1E6D8B7A-F457-4A7B-AAE1-BB40677B736D}" srcId="{A53BBD8A-D161-4562-B1F2-11F99341FFEC}" destId="{6BF44593-EDD8-4F03-A96B-BA6B5B32095B}" srcOrd="1" destOrd="0" parTransId="{8F2F7229-03F6-43ED-A540-42BDA4A9CDFF}" sibTransId="{EF826055-6542-410D-AB14-EC6F3B02A1BE}"/>
    <dgm:cxn modelId="{EB6ADE15-6772-41C4-9130-9DF87DB6639C}" type="presOf" srcId="{DDAC0D94-82A4-4520-ABA1-73DD78337068}" destId="{08E2EBF7-28D8-49CD-9FFD-C0CA6DBC2C7E}" srcOrd="0" destOrd="0" presId="urn:microsoft.com/office/officeart/2005/8/layout/hProcess9"/>
    <dgm:cxn modelId="{0959494B-A726-465A-8544-69434876120A}" srcId="{A53BBD8A-D161-4562-B1F2-11F99341FFEC}" destId="{0199D267-8482-444B-B3CA-91402C337778}" srcOrd="3" destOrd="0" parTransId="{96068BC9-AB7A-43AF-8AC5-C7B486336F90}" sibTransId="{0DB3DA13-E0F5-41B4-BBBA-4B471B8FA118}"/>
    <dgm:cxn modelId="{A80A5C29-05FF-42D3-BC8F-1AEF9E911A59}" type="presParOf" srcId="{759284E5-C632-47C1-84CA-BDD7AC121D28}" destId="{E129D8E8-0DB1-4E1E-9EE7-5229E3A0E85A}" srcOrd="0" destOrd="0" presId="urn:microsoft.com/office/officeart/2005/8/layout/hProcess9"/>
    <dgm:cxn modelId="{CFFF9F79-DE04-41A1-9B7C-9323F749DB06}" type="presParOf" srcId="{759284E5-C632-47C1-84CA-BDD7AC121D28}" destId="{EC22004A-ED14-4F91-88C1-3146F3387A4E}" srcOrd="1" destOrd="0" presId="urn:microsoft.com/office/officeart/2005/8/layout/hProcess9"/>
    <dgm:cxn modelId="{483BDEFE-AAD6-4D68-AB7D-8BDE8A7D0344}" type="presParOf" srcId="{EC22004A-ED14-4F91-88C1-3146F3387A4E}" destId="{50AB51D2-7AEA-430F-8088-83F9996760C5}" srcOrd="0" destOrd="0" presId="urn:microsoft.com/office/officeart/2005/8/layout/hProcess9"/>
    <dgm:cxn modelId="{F0428DEA-72AA-4123-B717-36D5796279A6}" type="presParOf" srcId="{EC22004A-ED14-4F91-88C1-3146F3387A4E}" destId="{690B11D4-AAA3-456F-8B93-6B6EB803E5CF}" srcOrd="1" destOrd="0" presId="urn:microsoft.com/office/officeart/2005/8/layout/hProcess9"/>
    <dgm:cxn modelId="{38ED2045-C366-4070-ADE6-7BAFD1212AFB}" type="presParOf" srcId="{EC22004A-ED14-4F91-88C1-3146F3387A4E}" destId="{9EB42F52-A8F8-4614-A67B-E63A5E05A1E8}" srcOrd="2" destOrd="0" presId="urn:microsoft.com/office/officeart/2005/8/layout/hProcess9"/>
    <dgm:cxn modelId="{26F00467-E60D-47BC-960E-E9322CD844A1}" type="presParOf" srcId="{EC22004A-ED14-4F91-88C1-3146F3387A4E}" destId="{7C541271-D096-44AB-BDC5-DB9B527C6477}" srcOrd="3" destOrd="0" presId="urn:microsoft.com/office/officeart/2005/8/layout/hProcess9"/>
    <dgm:cxn modelId="{5F987362-791D-41CE-92EB-75501879B063}" type="presParOf" srcId="{EC22004A-ED14-4F91-88C1-3146F3387A4E}" destId="{08E2EBF7-28D8-49CD-9FFD-C0CA6DBC2C7E}" srcOrd="4" destOrd="0" presId="urn:microsoft.com/office/officeart/2005/8/layout/hProcess9"/>
    <dgm:cxn modelId="{874F7CBE-196A-4545-9A80-E5AC9A151907}" type="presParOf" srcId="{EC22004A-ED14-4F91-88C1-3146F3387A4E}" destId="{217A7716-3E57-4F82-B781-AB337452D1C3}" srcOrd="5" destOrd="0" presId="urn:microsoft.com/office/officeart/2005/8/layout/hProcess9"/>
    <dgm:cxn modelId="{B3BB6648-C9F7-4900-8B95-9C7B27389C52}" type="presParOf" srcId="{EC22004A-ED14-4F91-88C1-3146F3387A4E}" destId="{3457D0DF-CC9F-4331-966C-8FF54825B86C}" srcOrd="6" destOrd="0" presId="urn:microsoft.com/office/officeart/2005/8/layout/hProcess9"/>
    <dgm:cxn modelId="{0DCF878D-1C9D-4D08-843A-4284BBBD14D5}" type="presParOf" srcId="{EC22004A-ED14-4F91-88C1-3146F3387A4E}" destId="{7D99B3AD-EB3C-4CED-846B-856464EFD69C}" srcOrd="7" destOrd="0" presId="urn:microsoft.com/office/officeart/2005/8/layout/hProcess9"/>
    <dgm:cxn modelId="{10AA3540-427A-49DF-9EF0-2D86C1A27EAA}" type="presParOf" srcId="{EC22004A-ED14-4F91-88C1-3146F3387A4E}" destId="{9E3E0946-4CC4-4379-AB7B-D94921459ECF}" srcOrd="8" destOrd="0" presId="urn:microsoft.com/office/officeart/2005/8/layout/hProcess9"/>
    <dgm:cxn modelId="{92B97907-5F3C-4CB6-BFD1-CEE19BF03619}" type="presParOf" srcId="{EC22004A-ED14-4F91-88C1-3146F3387A4E}" destId="{9AE91743-4B4F-4D6F-AD78-2DEEF4451127}" srcOrd="9" destOrd="0" presId="urn:microsoft.com/office/officeart/2005/8/layout/hProcess9"/>
    <dgm:cxn modelId="{FC994BF3-501F-4FE9-BFDD-02685655F703}" type="presParOf" srcId="{EC22004A-ED14-4F91-88C1-3146F3387A4E}" destId="{4489475C-E46F-4536-8083-D6F0601AD47E}" srcOrd="10" destOrd="0" presId="urn:microsoft.com/office/officeart/2005/8/layout/hProcess9"/>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5424EB8-E808-4365-AD99-7DEA41E8BEF6}">
      <dsp:nvSpPr>
        <dsp:cNvPr id="0" name=""/>
        <dsp:cNvSpPr/>
      </dsp:nvSpPr>
      <dsp:spPr>
        <a:xfrm>
          <a:off x="617219" y="0"/>
          <a:ext cx="6995160" cy="11430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F4ADF8-02BA-4046-A2F4-DD7C52E0258D}">
      <dsp:nvSpPr>
        <dsp:cNvPr id="0" name=""/>
        <dsp:cNvSpPr/>
      </dsp:nvSpPr>
      <dsp:spPr>
        <a:xfrm>
          <a:off x="2790348" y="342899"/>
          <a:ext cx="2648902" cy="457200"/>
        </a:xfrm>
        <a:prstGeom prst="round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rtl="0">
            <a:lnSpc>
              <a:spcPct val="90000"/>
            </a:lnSpc>
            <a:spcBef>
              <a:spcPct val="0"/>
            </a:spcBef>
            <a:spcAft>
              <a:spcPct val="35000"/>
            </a:spcAft>
          </a:pPr>
          <a:r>
            <a:rPr lang="id-ID" sz="1900" kern="1200" dirty="0" smtClean="0"/>
            <a:t>Efek faktor pendukung</a:t>
          </a:r>
          <a:endParaRPr lang="id-ID" sz="1900" kern="1200" dirty="0"/>
        </a:p>
      </dsp:txBody>
      <dsp:txXfrm>
        <a:off x="2790348" y="342899"/>
        <a:ext cx="2648902" cy="45720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3AA8F68-802B-4429-A936-40E6BFBDE43B}">
      <dsp:nvSpPr>
        <dsp:cNvPr id="0" name=""/>
        <dsp:cNvSpPr/>
      </dsp:nvSpPr>
      <dsp:spPr>
        <a:xfrm>
          <a:off x="542924" y="0"/>
          <a:ext cx="6153150" cy="484663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AAB7686-7519-4B16-AACB-0886C0CD592D}">
      <dsp:nvSpPr>
        <dsp:cNvPr id="0" name=""/>
        <dsp:cNvSpPr/>
      </dsp:nvSpPr>
      <dsp:spPr>
        <a:xfrm>
          <a:off x="3181" y="1453991"/>
          <a:ext cx="1390891" cy="1938655"/>
        </a:xfrm>
        <a:prstGeom prst="round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id-ID" sz="1400" kern="1200" dirty="0" smtClean="0"/>
            <a:t>Efek faktor pendukung</a:t>
          </a:r>
          <a:endParaRPr lang="id-ID" sz="1400" kern="1200" dirty="0"/>
        </a:p>
      </dsp:txBody>
      <dsp:txXfrm>
        <a:off x="3181" y="1453991"/>
        <a:ext cx="1390891" cy="1938655"/>
      </dsp:txXfrm>
    </dsp:sp>
    <dsp:sp modelId="{DB066B01-9071-4046-B520-DDB3D02F5B2C}">
      <dsp:nvSpPr>
        <dsp:cNvPr id="0" name=""/>
        <dsp:cNvSpPr/>
      </dsp:nvSpPr>
      <dsp:spPr>
        <a:xfrm>
          <a:off x="1463617" y="1453991"/>
          <a:ext cx="1390891" cy="1938655"/>
        </a:xfrm>
        <a:prstGeom prst="round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id-ID" sz="1400" kern="1200" smtClean="0"/>
            <a:t>kemudahan dalam pengurusan kepentingan;</a:t>
          </a:r>
          <a:endParaRPr lang="id-ID" sz="1400" kern="1200"/>
        </a:p>
      </dsp:txBody>
      <dsp:txXfrm>
        <a:off x="1463617" y="1453991"/>
        <a:ext cx="1390891" cy="1938655"/>
      </dsp:txXfrm>
    </dsp:sp>
    <dsp:sp modelId="{7061B7BD-46CC-454D-9D10-F3ED0E1A44E3}">
      <dsp:nvSpPr>
        <dsp:cNvPr id="0" name=""/>
        <dsp:cNvSpPr/>
      </dsp:nvSpPr>
      <dsp:spPr>
        <a:xfrm>
          <a:off x="2924054" y="1453991"/>
          <a:ext cx="1390891" cy="1938655"/>
        </a:xfrm>
        <a:prstGeom prst="round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id-ID" sz="1400" kern="1200" smtClean="0"/>
            <a:t>mendapatkan pelayanan yang wajar;</a:t>
          </a:r>
          <a:endParaRPr lang="id-ID" sz="1400" kern="1200"/>
        </a:p>
      </dsp:txBody>
      <dsp:txXfrm>
        <a:off x="2924054" y="1453991"/>
        <a:ext cx="1390891" cy="1938655"/>
      </dsp:txXfrm>
    </dsp:sp>
    <dsp:sp modelId="{80861B80-0EFF-4291-B1AD-D017E3BF3BDC}">
      <dsp:nvSpPr>
        <dsp:cNvPr id="0" name=""/>
        <dsp:cNvSpPr/>
      </dsp:nvSpPr>
      <dsp:spPr>
        <a:xfrm>
          <a:off x="4384490" y="1453991"/>
          <a:ext cx="1390891" cy="1938655"/>
        </a:xfrm>
        <a:prstGeom prst="round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id-ID" sz="1400" kern="1200" smtClean="0"/>
            <a:t>mendapatkan perlakuan yang sama tanpa pilih kasih;</a:t>
          </a:r>
          <a:endParaRPr lang="id-ID" sz="1400" kern="1200"/>
        </a:p>
      </dsp:txBody>
      <dsp:txXfrm>
        <a:off x="4384490" y="1453991"/>
        <a:ext cx="1390891" cy="1938655"/>
      </dsp:txXfrm>
    </dsp:sp>
    <dsp:sp modelId="{B557648C-014D-4188-9D5A-40F162B664A6}">
      <dsp:nvSpPr>
        <dsp:cNvPr id="0" name=""/>
        <dsp:cNvSpPr/>
      </dsp:nvSpPr>
      <dsp:spPr>
        <a:xfrm>
          <a:off x="5844926" y="1453991"/>
          <a:ext cx="1390891" cy="1938655"/>
        </a:xfrm>
        <a:prstGeom prst="round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id-ID" sz="1400" kern="1200" smtClean="0"/>
            <a:t>mendapatkan perlakuan yang jujur dan terus terang (Moenir, 1992:47).</a:t>
          </a:r>
          <a:endParaRPr lang="id-ID" sz="1400" kern="1200"/>
        </a:p>
      </dsp:txBody>
      <dsp:txXfrm>
        <a:off x="5844926" y="1453991"/>
        <a:ext cx="1390891" cy="1938655"/>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129D8E8-0DB1-4E1E-9EE7-5229E3A0E85A}">
      <dsp:nvSpPr>
        <dsp:cNvPr id="0" name=""/>
        <dsp:cNvSpPr/>
      </dsp:nvSpPr>
      <dsp:spPr>
        <a:xfrm>
          <a:off x="542924" y="0"/>
          <a:ext cx="6153150" cy="4846638"/>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0AB51D2-7AEA-430F-8088-83F9996760C5}">
      <dsp:nvSpPr>
        <dsp:cNvPr id="0" name=""/>
        <dsp:cNvSpPr/>
      </dsp:nvSpPr>
      <dsp:spPr>
        <a:xfrm>
          <a:off x="1988" y="1453991"/>
          <a:ext cx="1157603" cy="1938655"/>
        </a:xfrm>
        <a:prstGeom prst="roundRect">
          <a:avLst/>
        </a:prstGeom>
        <a:solidFill>
          <a:schemeClr val="accent5">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id-ID" sz="1000" kern="1200" dirty="0" smtClean="0"/>
            <a:t>Efek faktor pendukung</a:t>
          </a:r>
          <a:endParaRPr lang="id-ID" sz="1000" kern="1200" dirty="0"/>
        </a:p>
      </dsp:txBody>
      <dsp:txXfrm>
        <a:off x="1988" y="1453991"/>
        <a:ext cx="1157603" cy="1938655"/>
      </dsp:txXfrm>
    </dsp:sp>
    <dsp:sp modelId="{9EB42F52-A8F8-4614-A67B-E63A5E05A1E8}">
      <dsp:nvSpPr>
        <dsp:cNvPr id="0" name=""/>
        <dsp:cNvSpPr/>
      </dsp:nvSpPr>
      <dsp:spPr>
        <a:xfrm>
          <a:off x="1217472" y="1453991"/>
          <a:ext cx="1157603" cy="1938655"/>
        </a:xfrm>
        <a:prstGeom prst="roundRect">
          <a:avLst/>
        </a:prstGeom>
        <a:solidFill>
          <a:schemeClr val="accent5">
            <a:hueOff val="-3611160"/>
            <a:satOff val="8892"/>
            <a:lumOff val="-196"/>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id-ID" sz="1000" kern="1200" smtClean="0"/>
            <a:t>masyarakat menghargai korps pegawai;</a:t>
          </a:r>
          <a:endParaRPr lang="id-ID" sz="1000" kern="1200"/>
        </a:p>
      </dsp:txBody>
      <dsp:txXfrm>
        <a:off x="1217472" y="1453991"/>
        <a:ext cx="1157603" cy="1938655"/>
      </dsp:txXfrm>
    </dsp:sp>
    <dsp:sp modelId="{08E2EBF7-28D8-49CD-9FFD-C0CA6DBC2C7E}">
      <dsp:nvSpPr>
        <dsp:cNvPr id="0" name=""/>
        <dsp:cNvSpPr/>
      </dsp:nvSpPr>
      <dsp:spPr>
        <a:xfrm>
          <a:off x="2432956" y="1453991"/>
          <a:ext cx="1157603" cy="1938655"/>
        </a:xfrm>
        <a:prstGeom prst="roundRect">
          <a:avLst/>
        </a:prstGeom>
        <a:solidFill>
          <a:schemeClr val="accent5">
            <a:hueOff val="-7222319"/>
            <a:satOff val="17784"/>
            <a:lumOff val="-392"/>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id-ID" sz="1000" kern="1200" smtClean="0"/>
            <a:t>masyarakat patuh terhadap aturan-aturan pelayanan;</a:t>
          </a:r>
          <a:endParaRPr lang="id-ID" sz="1000" kern="1200"/>
        </a:p>
      </dsp:txBody>
      <dsp:txXfrm>
        <a:off x="2432956" y="1453991"/>
        <a:ext cx="1157603" cy="1938655"/>
      </dsp:txXfrm>
    </dsp:sp>
    <dsp:sp modelId="{3457D0DF-CC9F-4331-966C-8FF54825B86C}">
      <dsp:nvSpPr>
        <dsp:cNvPr id="0" name=""/>
        <dsp:cNvSpPr/>
      </dsp:nvSpPr>
      <dsp:spPr>
        <a:xfrm>
          <a:off x="3648440" y="1453991"/>
          <a:ext cx="1157603" cy="1938655"/>
        </a:xfrm>
        <a:prstGeom prst="roundRect">
          <a:avLst/>
        </a:prstGeom>
        <a:solidFill>
          <a:schemeClr val="accent5">
            <a:hueOff val="-10833479"/>
            <a:satOff val="26675"/>
            <a:lumOff val="-588"/>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id-ID" sz="1000" kern="1200" smtClean="0"/>
            <a:t>masyarakat bangga terhadap korps pegawai;</a:t>
          </a:r>
          <a:endParaRPr lang="id-ID" sz="1000" kern="1200"/>
        </a:p>
      </dsp:txBody>
      <dsp:txXfrm>
        <a:off x="3648440" y="1453991"/>
        <a:ext cx="1157603" cy="1938655"/>
      </dsp:txXfrm>
    </dsp:sp>
    <dsp:sp modelId="{9E3E0946-4CC4-4379-AB7B-D94921459ECF}">
      <dsp:nvSpPr>
        <dsp:cNvPr id="0" name=""/>
        <dsp:cNvSpPr/>
      </dsp:nvSpPr>
      <dsp:spPr>
        <a:xfrm>
          <a:off x="4863924" y="1453991"/>
          <a:ext cx="1157603" cy="1938655"/>
        </a:xfrm>
        <a:prstGeom prst="roundRect">
          <a:avLst/>
        </a:prstGeom>
        <a:solidFill>
          <a:schemeClr val="accent5">
            <a:hueOff val="-14444638"/>
            <a:satOff val="35567"/>
            <a:lumOff val="-784"/>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id-ID" sz="1000" kern="1200" smtClean="0"/>
            <a:t>ada kegairahan usaha dalam masyarakat;</a:t>
          </a:r>
          <a:endParaRPr lang="id-ID" sz="1000" kern="1200"/>
        </a:p>
      </dsp:txBody>
      <dsp:txXfrm>
        <a:off x="4863924" y="1453991"/>
        <a:ext cx="1157603" cy="1938655"/>
      </dsp:txXfrm>
    </dsp:sp>
    <dsp:sp modelId="{4489475C-E46F-4536-8083-D6F0601AD47E}">
      <dsp:nvSpPr>
        <dsp:cNvPr id="0" name=""/>
        <dsp:cNvSpPr/>
      </dsp:nvSpPr>
      <dsp:spPr>
        <a:xfrm>
          <a:off x="6079407" y="1453991"/>
          <a:ext cx="1157603" cy="1938655"/>
        </a:xfrm>
        <a:prstGeom prst="roundRect">
          <a:avLst/>
        </a:prstGeom>
        <a:solidFill>
          <a:schemeClr val="accent5">
            <a:hueOff val="-18055798"/>
            <a:satOff val="44459"/>
            <a:lumOff val="-98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id-ID" sz="1000" kern="1200" smtClean="0"/>
            <a:t>ada peningkatan dan pengembangan dalam masyarakat menuju segera tercapainya masyarakat adil dan makmur (Moenir, 1992:47).</a:t>
          </a:r>
          <a:endParaRPr lang="id-ID" sz="1000" kern="1200"/>
        </a:p>
      </dsp:txBody>
      <dsp:txXfrm>
        <a:off x="6079407" y="1453991"/>
        <a:ext cx="1157603" cy="1938655"/>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6C3A2D16-8939-4385-9632-7B45D157CA38}" type="datetimeFigureOut">
              <a:rPr lang="id-ID" smtClean="0"/>
              <a:t>29/10/2014</a:t>
            </a:fld>
            <a:endParaRPr lang="id-ID"/>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id-ID"/>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2D6F6A04-F4A5-484D-AFC7-AE2DD18A6ECF}" type="slidenum">
              <a:rPr lang="id-ID" smtClean="0"/>
              <a:t>‹#›</a:t>
            </a:fld>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C3A2D16-8939-4385-9632-7B45D157CA38}" type="datetimeFigureOut">
              <a:rPr lang="id-ID" smtClean="0"/>
              <a:t>29/10/2014</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2D6F6A04-F4A5-484D-AFC7-AE2DD18A6ECF}" type="slidenum">
              <a:rPr lang="id-ID" smtClean="0"/>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6C3A2D16-8939-4385-9632-7B45D157CA38}" type="datetimeFigureOut">
              <a:rPr lang="id-ID" smtClean="0"/>
              <a:t>29/10/2014</a:t>
            </a:fld>
            <a:endParaRPr lang="id-ID"/>
          </a:p>
        </p:txBody>
      </p:sp>
      <p:sp>
        <p:nvSpPr>
          <p:cNvPr id="5" name="Footer Placeholder 4"/>
          <p:cNvSpPr>
            <a:spLocks noGrp="1"/>
          </p:cNvSpPr>
          <p:nvPr>
            <p:ph type="ftr" sz="quarter" idx="11"/>
          </p:nvPr>
        </p:nvSpPr>
        <p:spPr>
          <a:xfrm>
            <a:off x="457200" y="6556248"/>
            <a:ext cx="3657600" cy="228600"/>
          </a:xfrm>
        </p:spPr>
        <p:txBody>
          <a:bodyPr/>
          <a:lstStyle>
            <a:extLst/>
          </a:lstStyle>
          <a:p>
            <a:endParaRPr lang="id-ID"/>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2D6F6A04-F4A5-484D-AFC7-AE2DD18A6ECF}" type="slidenum">
              <a:rPr lang="id-ID" smtClean="0"/>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C3A2D16-8939-4385-9632-7B45D157CA38}" type="datetimeFigureOut">
              <a:rPr lang="id-ID" smtClean="0"/>
              <a:t>29/10/2014</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2D6F6A04-F4A5-484D-AFC7-AE2DD18A6ECF}" type="slidenum">
              <a:rPr lang="id-ID" smtClean="0"/>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6C3A2D16-8939-4385-9632-7B45D157CA38}" type="datetimeFigureOut">
              <a:rPr lang="id-ID" smtClean="0"/>
              <a:t>29/10/2014</a:t>
            </a:fld>
            <a:endParaRPr lang="id-ID"/>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id-ID"/>
          </a:p>
        </p:txBody>
      </p:sp>
      <p:sp>
        <p:nvSpPr>
          <p:cNvPr id="6" name="Slide Number Placeholder 5"/>
          <p:cNvSpPr>
            <a:spLocks noGrp="1"/>
          </p:cNvSpPr>
          <p:nvPr>
            <p:ph type="sldNum" sz="quarter" idx="12"/>
          </p:nvPr>
        </p:nvSpPr>
        <p:spPr>
          <a:xfrm>
            <a:off x="6733952" y="6555112"/>
            <a:ext cx="588336" cy="228600"/>
          </a:xfrm>
        </p:spPr>
        <p:txBody>
          <a:bodyPr/>
          <a:lstStyle>
            <a:extLst/>
          </a:lstStyle>
          <a:p>
            <a:fld id="{2D6F6A04-F4A5-484D-AFC7-AE2DD18A6ECF}" type="slidenum">
              <a:rPr lang="id-ID" smtClean="0"/>
              <a:t>‹#›</a:t>
            </a:fld>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C3A2D16-8939-4385-9632-7B45D157CA38}" type="datetimeFigureOut">
              <a:rPr lang="id-ID" smtClean="0"/>
              <a:t>29/10/2014</a:t>
            </a:fld>
            <a:endParaRPr lang="id-ID"/>
          </a:p>
        </p:txBody>
      </p:sp>
      <p:sp>
        <p:nvSpPr>
          <p:cNvPr id="6" name="Footer Placeholder 5"/>
          <p:cNvSpPr>
            <a:spLocks noGrp="1"/>
          </p:cNvSpPr>
          <p:nvPr>
            <p:ph type="ftr" sz="quarter" idx="11"/>
          </p:nvPr>
        </p:nvSpPr>
        <p:spPr/>
        <p:txBody>
          <a:bodyPr/>
          <a:lstStyle>
            <a:extLst/>
          </a:lstStyle>
          <a:p>
            <a:endParaRPr lang="id-ID"/>
          </a:p>
        </p:txBody>
      </p:sp>
      <p:sp>
        <p:nvSpPr>
          <p:cNvPr id="7" name="Slide Number Placeholder 6"/>
          <p:cNvSpPr>
            <a:spLocks noGrp="1"/>
          </p:cNvSpPr>
          <p:nvPr>
            <p:ph type="sldNum" sz="quarter" idx="12"/>
          </p:nvPr>
        </p:nvSpPr>
        <p:spPr/>
        <p:txBody>
          <a:bodyPr/>
          <a:lstStyle>
            <a:extLst/>
          </a:lstStyle>
          <a:p>
            <a:fld id="{2D6F6A04-F4A5-484D-AFC7-AE2DD18A6ECF}" type="slidenum">
              <a:rPr lang="id-ID" smtClean="0"/>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C3A2D16-8939-4385-9632-7B45D157CA38}" type="datetimeFigureOut">
              <a:rPr lang="id-ID" smtClean="0"/>
              <a:t>29/10/2014</a:t>
            </a:fld>
            <a:endParaRPr lang="id-ID"/>
          </a:p>
        </p:txBody>
      </p:sp>
      <p:sp>
        <p:nvSpPr>
          <p:cNvPr id="8" name="Footer Placeholder 7"/>
          <p:cNvSpPr>
            <a:spLocks noGrp="1"/>
          </p:cNvSpPr>
          <p:nvPr>
            <p:ph type="ftr" sz="quarter" idx="11"/>
          </p:nvPr>
        </p:nvSpPr>
        <p:spPr/>
        <p:txBody>
          <a:bodyPr/>
          <a:lstStyle>
            <a:extLst/>
          </a:lstStyle>
          <a:p>
            <a:endParaRPr lang="id-ID"/>
          </a:p>
        </p:txBody>
      </p:sp>
      <p:sp>
        <p:nvSpPr>
          <p:cNvPr id="9" name="Slide Number Placeholder 8"/>
          <p:cNvSpPr>
            <a:spLocks noGrp="1"/>
          </p:cNvSpPr>
          <p:nvPr>
            <p:ph type="sldNum" sz="quarter" idx="12"/>
          </p:nvPr>
        </p:nvSpPr>
        <p:spPr/>
        <p:txBody>
          <a:bodyPr/>
          <a:lstStyle>
            <a:extLst/>
          </a:lstStyle>
          <a:p>
            <a:fld id="{2D6F6A04-F4A5-484D-AFC7-AE2DD18A6ECF}" type="slidenum">
              <a:rPr lang="id-ID" smtClean="0"/>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C3A2D16-8939-4385-9632-7B45D157CA38}" type="datetimeFigureOut">
              <a:rPr lang="id-ID" smtClean="0"/>
              <a:t>29/10/2014</a:t>
            </a:fld>
            <a:endParaRPr lang="id-ID"/>
          </a:p>
        </p:txBody>
      </p:sp>
      <p:sp>
        <p:nvSpPr>
          <p:cNvPr id="4" name="Footer Placeholder 3"/>
          <p:cNvSpPr>
            <a:spLocks noGrp="1"/>
          </p:cNvSpPr>
          <p:nvPr>
            <p:ph type="ftr" sz="quarter" idx="11"/>
          </p:nvPr>
        </p:nvSpPr>
        <p:spPr/>
        <p:txBody>
          <a:bodyPr/>
          <a:lstStyle>
            <a:extLst/>
          </a:lstStyle>
          <a:p>
            <a:endParaRPr lang="id-ID"/>
          </a:p>
        </p:txBody>
      </p:sp>
      <p:sp>
        <p:nvSpPr>
          <p:cNvPr id="5" name="Slide Number Placeholder 4"/>
          <p:cNvSpPr>
            <a:spLocks noGrp="1"/>
          </p:cNvSpPr>
          <p:nvPr>
            <p:ph type="sldNum" sz="quarter" idx="12"/>
          </p:nvPr>
        </p:nvSpPr>
        <p:spPr/>
        <p:txBody>
          <a:bodyPr/>
          <a:lstStyle>
            <a:extLst/>
          </a:lstStyle>
          <a:p>
            <a:fld id="{2D6F6A04-F4A5-484D-AFC7-AE2DD18A6ECF}" type="slidenum">
              <a:rPr lang="id-ID" smtClean="0"/>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6C3A2D16-8939-4385-9632-7B45D157CA38}" type="datetimeFigureOut">
              <a:rPr lang="id-ID" smtClean="0"/>
              <a:t>29/10/2014</a:t>
            </a:fld>
            <a:endParaRPr lang="id-ID"/>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id-ID"/>
          </a:p>
        </p:txBody>
      </p:sp>
      <p:sp>
        <p:nvSpPr>
          <p:cNvPr id="4" name="Slide Number Placeholder 3"/>
          <p:cNvSpPr>
            <a:spLocks noGrp="1"/>
          </p:cNvSpPr>
          <p:nvPr>
            <p:ph type="sldNum" sz="quarter" idx="12"/>
          </p:nvPr>
        </p:nvSpPr>
        <p:spPr/>
        <p:txBody>
          <a:bodyPr/>
          <a:lstStyle>
            <a:extLst/>
          </a:lstStyle>
          <a:p>
            <a:fld id="{2D6F6A04-F4A5-484D-AFC7-AE2DD18A6ECF}" type="slidenum">
              <a:rPr lang="id-ID" smtClean="0"/>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C3A2D16-8939-4385-9632-7B45D157CA38}" type="datetimeFigureOut">
              <a:rPr lang="id-ID" smtClean="0"/>
              <a:t>29/10/2014</a:t>
            </a:fld>
            <a:endParaRPr lang="id-ID"/>
          </a:p>
        </p:txBody>
      </p:sp>
      <p:sp>
        <p:nvSpPr>
          <p:cNvPr id="6" name="Footer Placeholder 5"/>
          <p:cNvSpPr>
            <a:spLocks noGrp="1"/>
          </p:cNvSpPr>
          <p:nvPr>
            <p:ph type="ftr" sz="quarter" idx="11"/>
          </p:nvPr>
        </p:nvSpPr>
        <p:spPr/>
        <p:txBody>
          <a:bodyPr/>
          <a:lstStyle>
            <a:extLst/>
          </a:lstStyle>
          <a:p>
            <a:endParaRPr lang="id-ID"/>
          </a:p>
        </p:txBody>
      </p:sp>
      <p:sp>
        <p:nvSpPr>
          <p:cNvPr id="7" name="Slide Number Placeholder 6"/>
          <p:cNvSpPr>
            <a:spLocks noGrp="1"/>
          </p:cNvSpPr>
          <p:nvPr>
            <p:ph type="sldNum" sz="quarter" idx="12"/>
          </p:nvPr>
        </p:nvSpPr>
        <p:spPr/>
        <p:txBody>
          <a:bodyPr/>
          <a:lstStyle>
            <a:extLst/>
          </a:lstStyle>
          <a:p>
            <a:fld id="{2D6F6A04-F4A5-484D-AFC7-AE2DD18A6ECF}" type="slidenum">
              <a:rPr lang="id-ID" smtClean="0"/>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6C3A2D16-8939-4385-9632-7B45D157CA38}" type="datetimeFigureOut">
              <a:rPr lang="id-ID" smtClean="0"/>
              <a:t>29/10/2014</a:t>
            </a:fld>
            <a:endParaRPr lang="id-ID"/>
          </a:p>
        </p:txBody>
      </p:sp>
      <p:sp>
        <p:nvSpPr>
          <p:cNvPr id="6" name="Footer Placeholder 5"/>
          <p:cNvSpPr>
            <a:spLocks noGrp="1"/>
          </p:cNvSpPr>
          <p:nvPr>
            <p:ph type="ftr" sz="quarter" idx="11"/>
          </p:nvPr>
        </p:nvSpPr>
        <p:spPr/>
        <p:txBody>
          <a:bodyPr/>
          <a:lstStyle>
            <a:extLst/>
          </a:lstStyle>
          <a:p>
            <a:endParaRPr lang="id-ID"/>
          </a:p>
        </p:txBody>
      </p:sp>
      <p:sp>
        <p:nvSpPr>
          <p:cNvPr id="7" name="Slide Number Placeholder 6"/>
          <p:cNvSpPr>
            <a:spLocks noGrp="1"/>
          </p:cNvSpPr>
          <p:nvPr>
            <p:ph type="sldNum" sz="quarter" idx="12"/>
          </p:nvPr>
        </p:nvSpPr>
        <p:spPr/>
        <p:txBody>
          <a:bodyPr/>
          <a:lstStyle>
            <a:extLst/>
          </a:lstStyle>
          <a:p>
            <a:fld id="{2D6F6A04-F4A5-484D-AFC7-AE2DD18A6ECF}" type="slidenum">
              <a:rPr lang="id-ID" smtClean="0"/>
              <a:t>‹#›</a:t>
            </a:fld>
            <a:endParaRPr lang="id-ID"/>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6C3A2D16-8939-4385-9632-7B45D157CA38}" type="datetimeFigureOut">
              <a:rPr lang="id-ID" smtClean="0"/>
              <a:t>29/10/2014</a:t>
            </a:fld>
            <a:endParaRPr lang="id-ID"/>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id-ID"/>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2D6F6A04-F4A5-484D-AFC7-AE2DD18A6ECF}" type="slidenum">
              <a:rPr lang="id-ID" smtClean="0"/>
              <a:t>‹#›</a:t>
            </a:fld>
            <a:endParaRPr lang="id-ID"/>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dirty="0" smtClean="0"/>
              <a:t>ETIKA PUBLIK DALAM OTONOMI DAERAH</a:t>
            </a:r>
            <a:endParaRPr lang="id-ID" dirty="0"/>
          </a:p>
        </p:txBody>
      </p:sp>
      <p:sp>
        <p:nvSpPr>
          <p:cNvPr id="3" name="Subtitle 2"/>
          <p:cNvSpPr>
            <a:spLocks noGrp="1"/>
          </p:cNvSpPr>
          <p:nvPr>
            <p:ph type="subTitle" idx="1"/>
          </p:nvPr>
        </p:nvSpPr>
        <p:spPr/>
        <p:txBody>
          <a:bodyPr>
            <a:normAutofit lnSpcReduction="10000"/>
          </a:bodyPr>
          <a:lstStyle/>
          <a:p>
            <a:r>
              <a:rPr lang="id-ID" dirty="0" smtClean="0"/>
              <a:t>Disiapkan oleh</a:t>
            </a:r>
          </a:p>
          <a:p>
            <a:r>
              <a:rPr lang="id-ID" dirty="0" smtClean="0"/>
              <a:t>Warjio</a:t>
            </a:r>
          </a:p>
          <a:p>
            <a:r>
              <a:rPr lang="id-ID" dirty="0" smtClean="0"/>
              <a:t>Pascasarjana MAP-UMA</a:t>
            </a:r>
            <a:endParaRPr lang="id-ID"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smtClean="0"/>
              <a:t>MAL-ADMINISTRASI</a:t>
            </a:r>
            <a:endParaRPr lang="id-ID" dirty="0"/>
          </a:p>
        </p:txBody>
      </p:sp>
      <p:sp>
        <p:nvSpPr>
          <p:cNvPr id="3" name="Content Placeholder 2"/>
          <p:cNvSpPr>
            <a:spLocks noGrp="1"/>
          </p:cNvSpPr>
          <p:nvPr>
            <p:ph idx="1"/>
          </p:nvPr>
        </p:nvSpPr>
        <p:spPr/>
        <p:txBody>
          <a:bodyPr>
            <a:normAutofit fontScale="92500"/>
          </a:bodyPr>
          <a:lstStyle/>
          <a:p>
            <a:pPr algn="ctr"/>
            <a:r>
              <a:rPr lang="id-ID" sz="4000" b="1" dirty="0">
                <a:solidFill>
                  <a:srgbClr val="FF0000"/>
                </a:solidFill>
              </a:rPr>
              <a:t>Menurut Widodo (2001:259), mal-administrasi merupakan suatu praktek yang menyimpang dari etika administrasi yang menjauhkannya dari pencapaian tujuan administrasi</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smtClean="0"/>
              <a:t>8 MAL-PRAKTEK ADMINISTRASI</a:t>
            </a:r>
            <a:endParaRPr lang="id-ID" dirty="0"/>
          </a:p>
        </p:txBody>
      </p:sp>
      <p:sp>
        <p:nvSpPr>
          <p:cNvPr id="3" name="Content Placeholder 2"/>
          <p:cNvSpPr>
            <a:spLocks noGrp="1"/>
          </p:cNvSpPr>
          <p:nvPr>
            <p:ph idx="1"/>
          </p:nvPr>
        </p:nvSpPr>
        <p:spPr/>
        <p:txBody>
          <a:bodyPr>
            <a:noAutofit/>
          </a:bodyPr>
          <a:lstStyle/>
          <a:p>
            <a:r>
              <a:rPr lang="id-ID" sz="1600" dirty="0"/>
              <a:t>Nigro dan Nigro dalam (Widodo, 2001:259-262), mengemukakan terdapat delapan bentuk mal-praktek (mal-administrasi) yaitu :</a:t>
            </a:r>
          </a:p>
          <a:p>
            <a:pPr lvl="0"/>
            <a:r>
              <a:rPr lang="id-ID" sz="1600" dirty="0" smtClean="0">
                <a:solidFill>
                  <a:srgbClr val="002060"/>
                </a:solidFill>
              </a:rPr>
              <a:t>1.Ketidak-jujuran </a:t>
            </a:r>
            <a:r>
              <a:rPr lang="id-ID" sz="1600" dirty="0">
                <a:solidFill>
                  <a:srgbClr val="002060"/>
                </a:solidFill>
              </a:rPr>
              <a:t>(</a:t>
            </a:r>
            <a:r>
              <a:rPr lang="id-ID" sz="1600" i="1" dirty="0">
                <a:solidFill>
                  <a:srgbClr val="002060"/>
                </a:solidFill>
              </a:rPr>
              <a:t>dishonesty</a:t>
            </a:r>
            <a:r>
              <a:rPr lang="id-ID" sz="1600" dirty="0">
                <a:solidFill>
                  <a:srgbClr val="002060"/>
                </a:solidFill>
              </a:rPr>
              <a:t>), yaitu suatu tindakan administrasi yang tidak jujur. Misalnya; mengambil uang dan barang publik untuk kepentingan sendiri, menerima uang suap dari langganan (</a:t>
            </a:r>
            <a:r>
              <a:rPr lang="id-ID" sz="1600" i="1" dirty="0">
                <a:solidFill>
                  <a:srgbClr val="002060"/>
                </a:solidFill>
              </a:rPr>
              <a:t>client</a:t>
            </a:r>
            <a:r>
              <a:rPr lang="id-ID" sz="1600" dirty="0">
                <a:solidFill>
                  <a:srgbClr val="002060"/>
                </a:solidFill>
              </a:rPr>
              <a:t>), menarik pungutan liar, dan sebagainya. Dikatakan ketidak-jujuran karena tindakan ini berbahaya dan menimbulkan ketidak-percayaan (</a:t>
            </a:r>
            <a:r>
              <a:rPr lang="id-ID" sz="1600" i="1" dirty="0">
                <a:solidFill>
                  <a:srgbClr val="002060"/>
                </a:solidFill>
              </a:rPr>
              <a:t>dis-trust</a:t>
            </a:r>
            <a:r>
              <a:rPr lang="id-ID" sz="1600" dirty="0">
                <a:solidFill>
                  <a:srgbClr val="002060"/>
                </a:solidFill>
              </a:rPr>
              <a:t>), dan merugikan kepentingan organisasi atau masyarakat.</a:t>
            </a:r>
          </a:p>
          <a:p>
            <a:pPr lvl="0"/>
            <a:r>
              <a:rPr lang="id-ID" sz="1600" dirty="0" smtClean="0">
                <a:solidFill>
                  <a:srgbClr val="FF0000"/>
                </a:solidFill>
              </a:rPr>
              <a:t>2. Perilaku </a:t>
            </a:r>
            <a:r>
              <a:rPr lang="id-ID" sz="1600" dirty="0">
                <a:solidFill>
                  <a:srgbClr val="FF0000"/>
                </a:solidFill>
              </a:rPr>
              <a:t>yang buruk (</a:t>
            </a:r>
            <a:r>
              <a:rPr lang="id-ID" sz="1600" i="1" dirty="0">
                <a:solidFill>
                  <a:srgbClr val="FF0000"/>
                </a:solidFill>
              </a:rPr>
              <a:t>unethical behaviour</a:t>
            </a:r>
            <a:r>
              <a:rPr lang="id-ID" sz="1600" dirty="0">
                <a:solidFill>
                  <a:srgbClr val="FF0000"/>
                </a:solidFill>
              </a:rPr>
              <a:t>), pegawai (administrator publik) mungkin saja melakukan tindakan dalam batas-batas yang diperkenankan hukum, tetapi tindakan tersebut dapat digolongkan sebagai tidak etis, sehingga secara hukum tidak dapat dituntut. Misalnya, kecendrungan pegawai untuk memenangkan perusahaan koleganya dalam tender proyek; seorang pembesar minta kepada kepala personalia supaya familinya diluluskan dalam seleksi pegawai. Tindakan ini jelas tidak etis karena mengabaikan objektivitas penilaian.</a:t>
            </a:r>
          </a:p>
          <a:p>
            <a:pPr lvl="0"/>
            <a:r>
              <a:rPr lang="id-ID" sz="1600" dirty="0" smtClean="0"/>
              <a:t>3. Mengabaikan </a:t>
            </a:r>
            <a:r>
              <a:rPr lang="id-ID" sz="1600" dirty="0"/>
              <a:t>hukum (</a:t>
            </a:r>
            <a:r>
              <a:rPr lang="id-ID" sz="1600" i="1" dirty="0"/>
              <a:t>disregard of the law</a:t>
            </a:r>
            <a:r>
              <a:rPr lang="id-ID" sz="1600" dirty="0"/>
              <a:t>), pegawai (administrator publik) dapat mengabaikan hukum atau membuat tafsiran hukum yang menguntungkan  kepentingannya. Misalnya pegawai menggunakan mobil dinas untuk keluarga, padahal ia tahu fasilitas kantor yang secara hukum hanya diperuntukkan bagi pegawai dan hanya untuk kepentingan dinas</a:t>
            </a:r>
            <a:r>
              <a:rPr lang="id-ID" sz="1600" dirty="0" smtClean="0"/>
              <a:t>.</a:t>
            </a:r>
            <a:endParaRPr lang="id-ID" sz="16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smtClean="0"/>
              <a:t>8 MAL-PRAKTEK ADMINISTRASI</a:t>
            </a:r>
            <a:endParaRPr lang="id-ID" dirty="0"/>
          </a:p>
        </p:txBody>
      </p:sp>
      <p:sp>
        <p:nvSpPr>
          <p:cNvPr id="3" name="Content Placeholder 2"/>
          <p:cNvSpPr>
            <a:spLocks noGrp="1"/>
          </p:cNvSpPr>
          <p:nvPr>
            <p:ph idx="1"/>
          </p:nvPr>
        </p:nvSpPr>
        <p:spPr/>
        <p:txBody>
          <a:bodyPr>
            <a:normAutofit fontScale="70000" lnSpcReduction="20000"/>
          </a:bodyPr>
          <a:lstStyle/>
          <a:p>
            <a:pPr lvl="0"/>
            <a:r>
              <a:rPr lang="id-ID" dirty="0" smtClean="0">
                <a:solidFill>
                  <a:srgbClr val="FF0000"/>
                </a:solidFill>
              </a:rPr>
              <a:t>4.Favoritisme dalam menafsirkan hukum. Pejabat atau pegawai di suatu instansi tetap mengikuti hukum yang berlaku, tetapi hukum tersebut ditafsirkan untuk menguntungkan kepentingan tertentu. Misalnya “gubernur” sebagai pembina politik di wilayahnya  harus bersikap netral, namun dalam pemilu sebagai kader partai A merasa terpanggil memenangkan partai tersebut.</a:t>
            </a:r>
          </a:p>
          <a:p>
            <a:pPr lvl="0"/>
            <a:r>
              <a:rPr lang="id-ID" dirty="0" smtClean="0">
                <a:solidFill>
                  <a:srgbClr val="0070C0"/>
                </a:solidFill>
              </a:rPr>
              <a:t>5.Perlakuan yang tidak adil terhadap pegawai. Pegawai diperlakukan secara tidak adil. Misalnya bos menghambat pegawai yang berprestasi karena merasa disaingi.</a:t>
            </a:r>
          </a:p>
          <a:p>
            <a:pPr lvl="0"/>
            <a:r>
              <a:rPr lang="id-ID" dirty="0" smtClean="0">
                <a:solidFill>
                  <a:srgbClr val="0070C0"/>
                </a:solidFill>
              </a:rPr>
              <a:t>6.Inefisiensi bruto (</a:t>
            </a:r>
            <a:r>
              <a:rPr lang="id-ID" i="1" dirty="0" smtClean="0">
                <a:solidFill>
                  <a:srgbClr val="0070C0"/>
                </a:solidFill>
              </a:rPr>
              <a:t>gross inefficiency</a:t>
            </a:r>
            <a:r>
              <a:rPr lang="id-ID" dirty="0" smtClean="0">
                <a:solidFill>
                  <a:srgbClr val="0070C0"/>
                </a:solidFill>
              </a:rPr>
              <a:t>). Betapapun bagus maksudnya, jika suatu instansi tidak mampu melakukan tugas secara memadai, para administrator disitu dinilai gagal, misalnya pemborosan dana secara berlebihan</a:t>
            </a:r>
            <a:r>
              <a:rPr lang="id-ID" dirty="0" smtClean="0"/>
              <a:t>.</a:t>
            </a:r>
          </a:p>
          <a:p>
            <a:pPr lvl="0"/>
            <a:r>
              <a:rPr lang="id-ID" dirty="0" smtClean="0">
                <a:solidFill>
                  <a:srgbClr val="00CC00"/>
                </a:solidFill>
              </a:rPr>
              <a:t>7.Menutup-nutupi kesalahan. Pimpinan atau pegawai  menutupi kesalahannya sendiri atau bawahannya, atau menolak diperiksa atau dikontrol oleh legislatif, atau melarang pers meliput kesalahan instansinya.</a:t>
            </a:r>
          </a:p>
          <a:p>
            <a:pPr lvl="0"/>
            <a:r>
              <a:rPr lang="id-ID" dirty="0" smtClean="0">
                <a:solidFill>
                  <a:srgbClr val="00CC00"/>
                </a:solidFill>
              </a:rPr>
              <a:t>8. Gagal menunjukkan inisiatif. Sebagian pegawai gagal membuat keputusan yang positif atau menggunakan diskresi (keleluasaan/kelonggaran) yang diberikan hukum kepadanya.</a:t>
            </a:r>
            <a:endParaRPr lang="id-ID" dirty="0">
              <a:solidFill>
                <a:srgbClr val="00CC0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Faktor pendukung pelayanan publik</a:t>
            </a:r>
            <a:endParaRPr lang="id-ID" dirty="0"/>
          </a:p>
        </p:txBody>
      </p:sp>
      <p:sp>
        <p:nvSpPr>
          <p:cNvPr id="3" name="Content Placeholder 2"/>
          <p:cNvSpPr>
            <a:spLocks noGrp="1"/>
          </p:cNvSpPr>
          <p:nvPr>
            <p:ph idx="1"/>
          </p:nvPr>
        </p:nvSpPr>
        <p:spPr/>
        <p:txBody>
          <a:bodyPr>
            <a:normAutofit fontScale="70000" lnSpcReduction="20000"/>
          </a:bodyPr>
          <a:lstStyle/>
          <a:p>
            <a:r>
              <a:rPr lang="id-ID" dirty="0" smtClean="0">
                <a:solidFill>
                  <a:srgbClr val="FF0000"/>
                </a:solidFill>
              </a:rPr>
              <a:t>Faktor-faktor </a:t>
            </a:r>
            <a:r>
              <a:rPr lang="id-ID" dirty="0">
                <a:solidFill>
                  <a:srgbClr val="FF0000"/>
                </a:solidFill>
              </a:rPr>
              <a:t>pendukung  proses pelayanan yang semestinya selalu mendapatkan perhatian seksama, diantaranya adalah </a:t>
            </a:r>
            <a:r>
              <a:rPr lang="id-ID" dirty="0" smtClean="0">
                <a:solidFill>
                  <a:srgbClr val="FF0000"/>
                </a:solidFill>
              </a:rPr>
              <a:t>:</a:t>
            </a:r>
          </a:p>
          <a:p>
            <a:endParaRPr lang="id-ID" dirty="0"/>
          </a:p>
          <a:p>
            <a:pPr lvl="0"/>
            <a:r>
              <a:rPr lang="id-ID" sz="3400" dirty="0">
                <a:solidFill>
                  <a:srgbClr val="00CC00"/>
                </a:solidFill>
              </a:rPr>
              <a:t>faktor kesadaran para pejabat serta petugas yang berkecimpung dalam pelayanan;</a:t>
            </a:r>
          </a:p>
          <a:p>
            <a:pPr lvl="0"/>
            <a:r>
              <a:rPr lang="id-ID" sz="3400" dirty="0">
                <a:solidFill>
                  <a:srgbClr val="00CC00"/>
                </a:solidFill>
              </a:rPr>
              <a:t>faktor aturan yang menjadi landasan kerja pelayanan;</a:t>
            </a:r>
          </a:p>
          <a:p>
            <a:pPr lvl="0"/>
            <a:r>
              <a:rPr lang="id-ID" sz="3400" dirty="0">
                <a:solidFill>
                  <a:srgbClr val="00CC00"/>
                </a:solidFill>
              </a:rPr>
              <a:t>faktor organisasi yang merupakan alat serta sistem yang memungkinkan berjalannya mekanisme kegiatan pelayanan;</a:t>
            </a:r>
          </a:p>
          <a:p>
            <a:pPr lvl="0"/>
            <a:r>
              <a:rPr lang="id-ID" sz="3400" dirty="0">
                <a:solidFill>
                  <a:srgbClr val="00CC00"/>
                </a:solidFill>
              </a:rPr>
              <a:t>faktor pendapatan yang dapat memenuhi kebutuhan hidup minimum;</a:t>
            </a:r>
          </a:p>
          <a:p>
            <a:pPr lvl="0"/>
            <a:r>
              <a:rPr lang="id-ID" sz="3400" dirty="0">
                <a:solidFill>
                  <a:srgbClr val="00CC00"/>
                </a:solidFill>
              </a:rPr>
              <a:t>faktor ketrampilan petugas; dan</a:t>
            </a:r>
          </a:p>
          <a:p>
            <a:pPr lvl="0"/>
            <a:r>
              <a:rPr lang="id-ID" sz="3400" dirty="0">
                <a:solidFill>
                  <a:srgbClr val="00CC00"/>
                </a:solidFill>
              </a:rPr>
              <a:t>faktor sarana alam pelaksanaan tugas pelayanan (Moenir, 1992:88).</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4"/>
          <p:cNvGraphicFramePr>
            <a:graphicFrameLocks noGrp="1"/>
          </p:cNvGraphicFramePr>
          <p:nvPr>
            <p:ph idx="1"/>
          </p:nvPr>
        </p:nvGraphicFramePr>
        <p:xfrm>
          <a:off x="457200" y="1609725"/>
          <a:ext cx="7239000" cy="484663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Efek faktor pendukung</a:t>
            </a:r>
            <a:endParaRPr lang="id-ID" dirty="0"/>
          </a:p>
        </p:txBody>
      </p:sp>
      <p:graphicFrame>
        <p:nvGraphicFramePr>
          <p:cNvPr id="4" name="Content Placeholder 3"/>
          <p:cNvGraphicFramePr>
            <a:graphicFrameLocks noGrp="1"/>
          </p:cNvGraphicFramePr>
          <p:nvPr>
            <p:ph idx="1"/>
          </p:nvPr>
        </p:nvGraphicFramePr>
        <p:xfrm>
          <a:off x="457200" y="1609725"/>
          <a:ext cx="7239000" cy="4846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PELAYANAN PUBLIK ADALAH HAK KITA</a:t>
            </a:r>
            <a:endParaRPr lang="id-ID" dirty="0"/>
          </a:p>
        </p:txBody>
      </p:sp>
      <p:pic>
        <p:nvPicPr>
          <p:cNvPr id="4" name="Content Placeholder 3" descr="Eleman Mahasiswa Paser Kritik Kinerja Pelayan Publik"/>
          <p:cNvPicPr>
            <a:picLocks noGrp="1"/>
          </p:cNvPicPr>
          <p:nvPr>
            <p:ph idx="1"/>
          </p:nvPr>
        </p:nvPicPr>
        <p:blipFill>
          <a:blip r:embed="rId2" cstate="print"/>
          <a:srcRect/>
          <a:stretch>
            <a:fillRect/>
          </a:stretch>
        </p:blipFill>
        <p:spPr bwMode="auto">
          <a:xfrm>
            <a:off x="1187624" y="2204864"/>
            <a:ext cx="5112568" cy="3456384"/>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Pelayanan publik kita</a:t>
            </a:r>
            <a:endParaRPr lang="id-ID" dirty="0"/>
          </a:p>
        </p:txBody>
      </p:sp>
      <p:pic>
        <p:nvPicPr>
          <p:cNvPr id="4" name="Content Placeholder 3" descr="Pelayanan Publik, “Sedang Menuju Baik”"/>
          <p:cNvPicPr>
            <a:picLocks noGrp="1"/>
          </p:cNvPicPr>
          <p:nvPr>
            <p:ph idx="1"/>
          </p:nvPr>
        </p:nvPicPr>
        <p:blipFill>
          <a:blip r:embed="rId2" cstate="print"/>
          <a:srcRect/>
          <a:stretch>
            <a:fillRect/>
          </a:stretch>
        </p:blipFill>
        <p:spPr bwMode="auto">
          <a:xfrm>
            <a:off x="755576" y="2132856"/>
            <a:ext cx="5976664" cy="3672408"/>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Pelayanan publik kita</a:t>
            </a:r>
            <a:endParaRPr lang="id-ID" dirty="0"/>
          </a:p>
        </p:txBody>
      </p:sp>
      <p:pic>
        <p:nvPicPr>
          <p:cNvPr id="4" name="Content Placeholder 3" descr="Sabar ya bapak-ibu, petugasnya sedang sarapan sambil ngopi..”"/>
          <p:cNvPicPr>
            <a:picLocks noGrp="1"/>
          </p:cNvPicPr>
          <p:nvPr>
            <p:ph idx="1"/>
          </p:nvPr>
        </p:nvPicPr>
        <p:blipFill>
          <a:blip r:embed="rId2" cstate="print"/>
          <a:srcRect/>
          <a:stretch>
            <a:fillRect/>
          </a:stretch>
        </p:blipFill>
        <p:spPr bwMode="auto">
          <a:xfrm>
            <a:off x="323528" y="1916832"/>
            <a:ext cx="6696744" cy="4104456"/>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ETIKA PELAYANAN PUBLIK</a:t>
            </a:r>
            <a:br>
              <a:rPr lang="id-ID" dirty="0" smtClean="0"/>
            </a:br>
            <a:r>
              <a:rPr lang="id-ID" dirty="0" smtClean="0"/>
              <a:t>(HASIL PENELITIAN)</a:t>
            </a:r>
            <a:endParaRPr lang="id-ID" dirty="0"/>
          </a:p>
        </p:txBody>
      </p:sp>
      <p:sp>
        <p:nvSpPr>
          <p:cNvPr id="3" name="Content Placeholder 2"/>
          <p:cNvSpPr>
            <a:spLocks noGrp="1"/>
          </p:cNvSpPr>
          <p:nvPr>
            <p:ph idx="1"/>
          </p:nvPr>
        </p:nvSpPr>
        <p:spPr/>
        <p:txBody>
          <a:bodyPr>
            <a:normAutofit fontScale="62500" lnSpcReduction="20000"/>
          </a:bodyPr>
          <a:lstStyle/>
          <a:p>
            <a:r>
              <a:rPr lang="id-ID" dirty="0"/>
              <a:t>Dwiyanto (2002), dalam penelitiannya tentang pelayanan publik, salah satunya menukik pada aspek etika pelayanan publik dengan menyimpulkan hasil penelitiannya sebagai berikut: bahwa dalam penyelenggaraan pelayanan publik terdapat dua pihak yang berhadapan dan saling berbeda kepentingan. Pihak aparat sebagai pemberi layanan yang berhadapan dengan masyarakat sebagai pengguna jasa layanan, antara keduanya seringkali terdapat perbedaan kepentingan-kepentingan yang mencolok. Berdasarkan pengamatan yang dilakukan di lapangan dengan mengambil sampel beberapa daerah di Indonesia yaitu : Sumatra Barat, Daerah Istimewa Yogyakarta, dan Sulawesi Selatan. </a:t>
            </a:r>
            <a:endParaRPr lang="id-ID" dirty="0" smtClean="0"/>
          </a:p>
          <a:p>
            <a:endParaRPr lang="id-ID" dirty="0"/>
          </a:p>
          <a:p>
            <a:r>
              <a:rPr lang="id-ID" dirty="0" smtClean="0"/>
              <a:t>Menunjukkan </a:t>
            </a:r>
            <a:r>
              <a:rPr lang="id-ID" dirty="0"/>
              <a:t>adanya kecenderungan diskriminasi yang mencolok dalam penyelenggaraan pelayanan publik. Dalam kontek etika pelayanan, masyarakat pengguna jasa mengharapkan adanya etika birokrasi sebagai bentuk adanya sikap tanggap dari aparat birokrasi terhadap kepentingan masyarakat pengguna jasa. Kepentingan pengguna jasa harus ditempatkan sebagai tujuan utama, melalui prinsip pelayanan tersebut diharapkan tidak terjadi diskriminasi . Jika kondisi demikian dapat diciptakan, etika pelayanan publik sesuai dengan misi aparat birokrasi dan tuntutan masyarakat sebagai pengguna jasa.</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ETIKA PELAYANAN PUBLIK</a:t>
            </a:r>
            <a:br>
              <a:rPr lang="id-ID" dirty="0" smtClean="0"/>
            </a:br>
            <a:r>
              <a:rPr lang="id-ID" dirty="0" smtClean="0"/>
              <a:t>(HASIL PENELITIAN)</a:t>
            </a:r>
            <a:endParaRPr lang="id-ID" dirty="0"/>
          </a:p>
        </p:txBody>
      </p:sp>
      <p:sp>
        <p:nvSpPr>
          <p:cNvPr id="3" name="Content Placeholder 2"/>
          <p:cNvSpPr>
            <a:spLocks noGrp="1"/>
          </p:cNvSpPr>
          <p:nvPr>
            <p:ph idx="1"/>
          </p:nvPr>
        </p:nvSpPr>
        <p:spPr/>
        <p:txBody>
          <a:bodyPr>
            <a:normAutofit fontScale="70000" lnSpcReduction="20000"/>
          </a:bodyPr>
          <a:lstStyle/>
          <a:p>
            <a:r>
              <a:rPr lang="id-ID" dirty="0"/>
              <a:t>Hasil kajian tentang etika pelayanan publik di Instansi teknis di Dinas Kependudukan dan Catatan Sipil Denpasar dalam hal pengurusan KTP yang dilakukan oleh Sudana (2003) disimpulkan etika pelayanan belum optimal diterapkan dalam pelayanan publik. Hal ini dapat dilihat: </a:t>
            </a:r>
            <a:r>
              <a:rPr lang="id-ID" i="1" dirty="0"/>
              <a:t>pertama</a:t>
            </a:r>
            <a:r>
              <a:rPr lang="id-ID" dirty="0"/>
              <a:t>, lemahnya penerapan kode etik aparat dalam pelayanan, yang terindikasi dari adanya tindakan-tindakan yang menyimpang dalam memberikan pelayanan. Beberapa oknum  aparat kadang-kadang menawarkan diri sebagai biro jasa atau calo yang mengarah kepada tindakan terjadinya korupsi; </a:t>
            </a:r>
            <a:r>
              <a:rPr lang="id-ID" i="1" dirty="0"/>
              <a:t>kedua,</a:t>
            </a:r>
            <a:r>
              <a:rPr lang="id-ID" dirty="0"/>
              <a:t> rendahnya kesadaran aparat birokrasi akan tanggung jawab dan disiplin dalam proses pelayanan, dan masih adanya tindakan diskriminasi pelayanan yang mengarah pada unsur nepotisme; </a:t>
            </a:r>
            <a:r>
              <a:rPr lang="id-ID" i="1" dirty="0"/>
              <a:t>ketiga,</a:t>
            </a:r>
            <a:r>
              <a:rPr lang="id-ID" dirty="0"/>
              <a:t> etika birokrasi dalam pelayanan publik masih sangat jauh dari yang diharapkan. </a:t>
            </a:r>
            <a:endParaRPr lang="id-ID" dirty="0" smtClean="0"/>
          </a:p>
          <a:p>
            <a:r>
              <a:rPr lang="id-ID" dirty="0" smtClean="0"/>
              <a:t>Fenomena </a:t>
            </a:r>
            <a:r>
              <a:rPr lang="id-ID" dirty="0"/>
              <a:t>pemberian pelayanan ini terlihat. Seperti tindakan aparat yang mengharapkan balas jasa, adanya penyalahgunaan wewenang, menghindar dari tanggung jawab, pelanggaran terhadap aturan yang ditetapkan, dan munculnya diskriminasi dalam pelayanan. Dengan demikian, masyarakat pengguna jasa dirugikan dalam pelayanan secara komprehensif.</a:t>
            </a:r>
          </a:p>
          <a:p>
            <a:endParaRPr lang="id-ID"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DASAR KONTEKSTUALITAS TUNTUTAN</a:t>
            </a:r>
            <a:endParaRPr lang="id-ID" dirty="0"/>
          </a:p>
        </p:txBody>
      </p:sp>
      <p:sp>
        <p:nvSpPr>
          <p:cNvPr id="3" name="Content Placeholder 2"/>
          <p:cNvSpPr>
            <a:spLocks noGrp="1"/>
          </p:cNvSpPr>
          <p:nvPr>
            <p:ph idx="1"/>
          </p:nvPr>
        </p:nvSpPr>
        <p:spPr/>
        <p:txBody>
          <a:bodyPr>
            <a:normAutofit fontScale="77500" lnSpcReduction="20000"/>
          </a:bodyPr>
          <a:lstStyle/>
          <a:p>
            <a:r>
              <a:rPr lang="id-ID" dirty="0">
                <a:solidFill>
                  <a:srgbClr val="FF0000"/>
                </a:solidFill>
              </a:rPr>
              <a:t>Adanya perubahan paradigma yang berpusat pada rakyat dan sejalan dengan perubahan paradigma dari UU No. 5 tahun 1974 yang menggunakan “</a:t>
            </a:r>
            <a:r>
              <a:rPr lang="id-ID" i="1" dirty="0">
                <a:solidFill>
                  <a:srgbClr val="FF0000"/>
                </a:solidFill>
              </a:rPr>
              <a:t>The structural efficiency model</a:t>
            </a:r>
            <a:r>
              <a:rPr lang="id-ID" dirty="0">
                <a:solidFill>
                  <a:srgbClr val="FF0000"/>
                </a:solidFill>
              </a:rPr>
              <a:t>”, menuju UU No. 22 Tahun 1999 dan selanjutnya diperbaharui dengan UU No. 32 Tahun 2004 yang lebih cenderung menggunakan  “</a:t>
            </a:r>
            <a:r>
              <a:rPr lang="id-ID" i="1" dirty="0">
                <a:solidFill>
                  <a:srgbClr val="FF0000"/>
                </a:solidFill>
              </a:rPr>
              <a:t>The local democracy model</a:t>
            </a:r>
            <a:r>
              <a:rPr lang="id-ID" dirty="0">
                <a:solidFill>
                  <a:srgbClr val="FF0000"/>
                </a:solidFill>
              </a:rPr>
              <a:t>”.</a:t>
            </a:r>
            <a:r>
              <a:rPr lang="id-ID" b="1" dirty="0">
                <a:solidFill>
                  <a:srgbClr val="FF0000"/>
                </a:solidFill>
              </a:rPr>
              <a:t> </a:t>
            </a:r>
            <a:r>
              <a:rPr lang="id-ID" dirty="0">
                <a:solidFill>
                  <a:srgbClr val="FF0000"/>
                </a:solidFill>
              </a:rPr>
              <a:t>Pemerintah Daerah Kabupaten dan Kota diharapkan dapat menjadi ujung tombak dalam pelaksanaan pelayanan kepada masyarakat di daerah. </a:t>
            </a:r>
            <a:endParaRPr lang="id-ID" dirty="0" smtClean="0">
              <a:solidFill>
                <a:srgbClr val="FF0000"/>
              </a:solidFill>
            </a:endParaRPr>
          </a:p>
          <a:p>
            <a:r>
              <a:rPr lang="id-ID" dirty="0" smtClean="0">
                <a:solidFill>
                  <a:srgbClr val="002060"/>
                </a:solidFill>
              </a:rPr>
              <a:t>Semangat </a:t>
            </a:r>
            <a:r>
              <a:rPr lang="id-ID" dirty="0">
                <a:solidFill>
                  <a:srgbClr val="002060"/>
                </a:solidFill>
              </a:rPr>
              <a:t>otonomi daerah pada dasarnya merupakan upaya memandirikan Pemerintah Daerah dalam menjalankan dan menyelenggarakan tugas pemerintahan, pembangunan dan pemberdayaan masyarakat di daerah. Untuk itu Pemerintah Daerah haruslah selalu tanggap dalam merespon serta menyikapi kebutuhan dan keinginan masyarakatnya. Dengan pelaksanaan otonomi daerah diharapkan pelayanan kepada masyarakat dapat dilakukan secara cepat, tepat, dan lebih murah.</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Pemuasan pelayanan Publik</a:t>
            </a:r>
            <a:endParaRPr lang="id-ID" dirty="0"/>
          </a:p>
        </p:txBody>
      </p:sp>
      <p:sp>
        <p:nvSpPr>
          <p:cNvPr id="3" name="Content Placeholder 2"/>
          <p:cNvSpPr>
            <a:spLocks noGrp="1"/>
          </p:cNvSpPr>
          <p:nvPr>
            <p:ph idx="1"/>
          </p:nvPr>
        </p:nvSpPr>
        <p:spPr/>
        <p:txBody>
          <a:bodyPr>
            <a:normAutofit fontScale="85000" lnSpcReduction="20000"/>
          </a:bodyPr>
          <a:lstStyle/>
          <a:p>
            <a:r>
              <a:rPr lang="id-ID" dirty="0"/>
              <a:t>Menurut Tjokrowinoto (2001:11), relevansi pemuasan masyarakat atas pelayanan yang disediakan, perilaku birokrasi perlu diperhitungkan kompetensinya dengan mengacu pada dua hal yaitu: </a:t>
            </a:r>
            <a:r>
              <a:rPr lang="id-ID" i="1" dirty="0"/>
              <a:t>pertama</a:t>
            </a:r>
            <a:r>
              <a:rPr lang="id-ID" dirty="0"/>
              <a:t>,  birokrasi harus memberikan pelayanan publik  dengan adil, menuntut kemampuan untuk memahami keadaan masyarakat, mengartikulasikan aspirasi dari kebutuhan masyarakat, lalu merumuskan dalam suatu kebijakan kemudian diimplementasikan</a:t>
            </a:r>
            <a:r>
              <a:rPr lang="id-ID" dirty="0" smtClean="0"/>
              <a:t>;</a:t>
            </a:r>
          </a:p>
          <a:p>
            <a:endParaRPr lang="id-ID" dirty="0"/>
          </a:p>
          <a:p>
            <a:r>
              <a:rPr lang="id-ID" dirty="0"/>
              <a:t> </a:t>
            </a:r>
            <a:r>
              <a:rPr lang="id-ID" i="1" dirty="0"/>
              <a:t>kedua</a:t>
            </a:r>
            <a:r>
              <a:rPr lang="id-ID" dirty="0"/>
              <a:t>, birokrasi harus mempunyai kompetensi untuk memberdayakan masyarakat sipil dengan menciptakan </a:t>
            </a:r>
            <a:r>
              <a:rPr lang="id-ID" i="1" dirty="0"/>
              <a:t>enabling social setting</a:t>
            </a:r>
            <a:r>
              <a:rPr lang="id-ID" dirty="0"/>
              <a:t>, dari  pendekatan </a:t>
            </a:r>
            <a:r>
              <a:rPr lang="id-ID" i="1" dirty="0"/>
              <a:t>top down</a:t>
            </a:r>
            <a:r>
              <a:rPr lang="id-ID" dirty="0"/>
              <a:t> yang menguasai dinamika interaksi antara birokrasi dengan masyarakat dapat mengalami perubahan menjadi hubungan horisontal.</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Muncul persoalan?</a:t>
            </a:r>
            <a:endParaRPr lang="id-ID" dirty="0"/>
          </a:p>
        </p:txBody>
      </p:sp>
      <p:sp>
        <p:nvSpPr>
          <p:cNvPr id="3" name="Content Placeholder 2"/>
          <p:cNvSpPr>
            <a:spLocks noGrp="1"/>
          </p:cNvSpPr>
          <p:nvPr>
            <p:ph idx="1"/>
          </p:nvPr>
        </p:nvSpPr>
        <p:spPr/>
        <p:txBody>
          <a:bodyPr/>
          <a:lstStyle/>
          <a:p>
            <a:pPr algn="ctr">
              <a:buNone/>
            </a:pPr>
            <a:endParaRPr lang="id-ID" dirty="0"/>
          </a:p>
          <a:p>
            <a:pPr algn="ctr"/>
            <a:r>
              <a:rPr lang="id-ID" sz="6000" b="1" dirty="0" smtClean="0">
                <a:solidFill>
                  <a:srgbClr val="FF0000"/>
                </a:solidFill>
              </a:rPr>
              <a:t>Etika publik VS Mal Praktik Pelayanan Publik</a:t>
            </a:r>
            <a:endParaRPr lang="id-ID" sz="6000" b="1" dirty="0">
              <a:solidFill>
                <a:srgbClr val="FF000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smtClean="0">
                <a:solidFill>
                  <a:srgbClr val="FF0000"/>
                </a:solidFill>
              </a:rPr>
              <a:t>Etika publik</a:t>
            </a:r>
            <a:endParaRPr lang="id-ID" dirty="0">
              <a:solidFill>
                <a:srgbClr val="FF0000"/>
              </a:solidFill>
            </a:endParaRPr>
          </a:p>
        </p:txBody>
      </p:sp>
      <p:sp>
        <p:nvSpPr>
          <p:cNvPr id="3" name="Content Placeholder 2"/>
          <p:cNvSpPr>
            <a:spLocks noGrp="1"/>
          </p:cNvSpPr>
          <p:nvPr>
            <p:ph idx="1"/>
          </p:nvPr>
        </p:nvSpPr>
        <p:spPr>
          <a:xfrm>
            <a:off x="457200" y="1600200"/>
            <a:ext cx="8229600" cy="4853136"/>
          </a:xfrm>
        </p:spPr>
        <p:txBody>
          <a:bodyPr>
            <a:normAutofit fontScale="25000" lnSpcReduction="20000"/>
          </a:bodyPr>
          <a:lstStyle/>
          <a:p>
            <a:r>
              <a:rPr lang="id-ID" dirty="0" smtClean="0"/>
              <a:t>ETIKA PUBLIK</a:t>
            </a:r>
          </a:p>
          <a:p>
            <a:pPr lvl="0"/>
            <a:r>
              <a:rPr lang="id-ID" sz="8000" dirty="0">
                <a:solidFill>
                  <a:srgbClr val="00B0F0"/>
                </a:solidFill>
              </a:rPr>
              <a:t>Etika pelayanan publik adalah: ”suatu cara dalam melayani publik dengan menggunakan kebiasaan-kebiasaan yang mengandung nilai-nilai hidup dan hukum atau norma-norma yang mengatur tingkah laku manusia yang dianggap baik” (Kumorotomo, 1996:7</a:t>
            </a:r>
            <a:r>
              <a:rPr lang="id-ID" sz="8000" dirty="0" smtClean="0">
                <a:solidFill>
                  <a:srgbClr val="00B0F0"/>
                </a:solidFill>
              </a:rPr>
              <a:t>).</a:t>
            </a:r>
          </a:p>
          <a:p>
            <a:pPr lvl="0"/>
            <a:endParaRPr lang="id-ID" sz="8000" dirty="0"/>
          </a:p>
          <a:p>
            <a:pPr lvl="0">
              <a:buNone/>
            </a:pPr>
            <a:r>
              <a:rPr lang="id-ID" sz="8000" dirty="0" smtClean="0"/>
              <a:t> </a:t>
            </a:r>
            <a:r>
              <a:rPr lang="id-ID" sz="8000" dirty="0">
                <a:solidFill>
                  <a:srgbClr val="002060"/>
                </a:solidFill>
              </a:rPr>
              <a:t>Putra Fadillah (2001:27), etika   pelayanan publik adalah: ”suatu cara dalam melayani publik dengan menggunakan kebiasaan-kebiasaan yang mengandung nilai-nilai hidup dan hukum atau norma yang mengatur tingkah laku manusia yang dianggap baik</a:t>
            </a:r>
            <a:r>
              <a:rPr lang="id-ID" sz="8000" dirty="0" smtClean="0">
                <a:solidFill>
                  <a:srgbClr val="002060"/>
                </a:solidFill>
              </a:rPr>
              <a:t>”.</a:t>
            </a:r>
          </a:p>
          <a:p>
            <a:pPr lvl="0"/>
            <a:endParaRPr lang="id-ID" sz="8000" dirty="0"/>
          </a:p>
          <a:p>
            <a:pPr lvl="0"/>
            <a:r>
              <a:rPr lang="id-ID" sz="8000" dirty="0">
                <a:solidFill>
                  <a:srgbClr val="C00000"/>
                </a:solidFill>
              </a:rPr>
              <a:t>Sedangkan etika dalam konteks birokrasi menurut Dwiyanto (2002:188): ”Etika birokrasi digambarkan sebagai suatu panduan norma bagi aparat birokrasi dalam menjalankan tugas pelayanan pada masyarakat. Etika birokrasi harus menempatkan kepentingan publik di atas kepentingan pribadi, kelompok, dan organisasnya. Etika harus diarahkan pada pilihan-pilihan kebijakan yang benar-benar mengutamakan kepentingan masyarakat luas”.</a:t>
            </a:r>
          </a:p>
          <a:p>
            <a:endParaRPr lang="id-ID"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71</TotalTime>
  <Words>696</Words>
  <Application>Microsoft Office PowerPoint</Application>
  <PresentationFormat>On-screen Show (4:3)</PresentationFormat>
  <Paragraphs>66</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Opulent</vt:lpstr>
      <vt:lpstr>ETIKA PUBLIK DALAM OTONOMI DAERAH</vt:lpstr>
      <vt:lpstr>Pelayanan publik kita</vt:lpstr>
      <vt:lpstr>Pelayanan publik kita</vt:lpstr>
      <vt:lpstr>ETIKA PELAYANAN PUBLIK (HASIL PENELITIAN)</vt:lpstr>
      <vt:lpstr>ETIKA PELAYANAN PUBLIK (HASIL PENELITIAN)</vt:lpstr>
      <vt:lpstr>DASAR KONTEKSTUALITAS TUNTUTAN</vt:lpstr>
      <vt:lpstr>Pemuasan pelayanan Publik</vt:lpstr>
      <vt:lpstr>Muncul persoalan?</vt:lpstr>
      <vt:lpstr>Etika publik</vt:lpstr>
      <vt:lpstr>MAL-ADMINISTRASI</vt:lpstr>
      <vt:lpstr>8 MAL-PRAKTEK ADMINISTRASI</vt:lpstr>
      <vt:lpstr>8 MAL-PRAKTEK ADMINISTRASI</vt:lpstr>
      <vt:lpstr>Faktor pendukung pelayanan publik</vt:lpstr>
      <vt:lpstr>Slide 14</vt:lpstr>
      <vt:lpstr>Efek faktor pendukung</vt:lpstr>
      <vt:lpstr>PELAYANAN PUBLIK ADALAH HAK KITA</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neni</dc:creator>
  <cp:lastModifiedBy>neni</cp:lastModifiedBy>
  <cp:revision>4</cp:revision>
  <dcterms:created xsi:type="dcterms:W3CDTF">2014-10-29T07:16:38Z</dcterms:created>
  <dcterms:modified xsi:type="dcterms:W3CDTF">2014-10-29T08:27:48Z</dcterms:modified>
</cp:coreProperties>
</file>